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94" r:id="rId10"/>
    <p:sldMasterId id="2147483897" r:id="rId11"/>
    <p:sldMasterId id="2147483911" r:id="rId12"/>
  </p:sldMasterIdLst>
  <p:notesMasterIdLst>
    <p:notesMasterId r:id="rId27"/>
  </p:notesMasterIdLst>
  <p:sldIdLst>
    <p:sldId id="323" r:id="rId13"/>
    <p:sldId id="625" r:id="rId14"/>
    <p:sldId id="637" r:id="rId15"/>
    <p:sldId id="638" r:id="rId16"/>
    <p:sldId id="635" r:id="rId17"/>
    <p:sldId id="627" r:id="rId18"/>
    <p:sldId id="640" r:id="rId19"/>
    <p:sldId id="628" r:id="rId20"/>
    <p:sldId id="630" r:id="rId21"/>
    <p:sldId id="631" r:id="rId22"/>
    <p:sldId id="639" r:id="rId23"/>
    <p:sldId id="632" r:id="rId24"/>
    <p:sldId id="629" r:id="rId25"/>
    <p:sldId id="633" r:id="rId26"/>
  </p:sldIdLst>
  <p:sldSz cx="9144000" cy="6858000" type="screen4x3"/>
  <p:notesSz cx="7315200" cy="9601200"/>
  <p:custShowLst>
    <p:custShow name="A1" id="0">
      <p:sldLst/>
    </p:custShow>
    <p:custShow name="A2" id="1">
      <p:sldLst/>
    </p:custShow>
    <p:custShow name="A3" id="2">
      <p:sldLst/>
    </p:custShow>
    <p:custShow name="P-Chart" id="3">
      <p:sldLst/>
    </p:custShow>
    <p:custShow name="C-Chart" id="4">
      <p:sldLst/>
    </p:custShow>
    <p:custShow name="X-Chart" id="5">
      <p:sldLst/>
    </p:custShow>
    <p:custShow name="R-Chart" id="6">
      <p:sldLst/>
    </p:custShow>
    <p:custShow name="X Chart Unknown" id="7">
      <p:sldLst/>
    </p:custShow>
    <p:custShow name="Table 2" id="8">
      <p:sldLst/>
    </p:custShow>
    <p:custShow name="Z-Chart" id="9">
      <p:sldLst/>
    </p:custShow>
    <p:custShow name="Mean &amp; R difference" id="10">
      <p:sldLst/>
    </p:custShow>
    <p:custShow name="X Chart" id="11">
      <p:sldLst/>
    </p:custShow>
    <p:custShow name="R Chart" id="12">
      <p:sldLst/>
    </p:custShow>
    <p:custShow name="Exam" id="13">
      <p:sldLst/>
    </p:custShow>
    <p:custShow name="Term Project" id="14">
      <p:sldLst/>
    </p:custShow>
    <p:custShow name="Case Study" id="15">
      <p:sldLst/>
    </p:custShow>
    <p:custShow name="Tesla" id="16">
      <p:sldLst/>
    </p:custShow>
    <p:custShow name="Schematic" id="17">
      <p:sldLst/>
    </p:custShow>
    <p:custShow name="Fedex" id="18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98882F0-B425-4F18-BF49-A09E79F04F16}">
          <p14:sldIdLst>
            <p14:sldId id="323"/>
            <p14:sldId id="625"/>
            <p14:sldId id="637"/>
            <p14:sldId id="638"/>
            <p14:sldId id="635"/>
            <p14:sldId id="627"/>
            <p14:sldId id="640"/>
            <p14:sldId id="628"/>
            <p14:sldId id="630"/>
            <p14:sldId id="631"/>
            <p14:sldId id="639"/>
            <p14:sldId id="632"/>
            <p14:sldId id="629"/>
          </p14:sldIdLst>
        </p14:section>
        <p14:section name="Appendix" id="{F9109747-9D2C-4614-9427-EDA5DD5FB38B}">
          <p14:sldIdLst>
            <p14:sldId id="6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6E1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89155" autoAdjust="0"/>
  </p:normalViewPr>
  <p:slideViewPr>
    <p:cSldViewPr>
      <p:cViewPr varScale="1">
        <p:scale>
          <a:sx n="105" d="100"/>
          <a:sy n="105" d="100"/>
        </p:scale>
        <p:origin x="15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-5842"/>
    </p:cViewPr>
  </p:sorterViewPr>
  <p:notesViewPr>
    <p:cSldViewPr>
      <p:cViewPr varScale="1">
        <p:scale>
          <a:sx n="59" d="100"/>
          <a:sy n="59" d="100"/>
        </p:scale>
        <p:origin x="2285" y="8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3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2.xml"/><Relationship Id="rId24" Type="http://schemas.openxmlformats.org/officeDocument/2006/relationships/slide" Target="slides/slide12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geG/Desktop/Term%20Project%20Data%20(Fall%202021)%20(2)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geG/Desktop/Term%20Project%20Data%20(Fall%202021)%20(2)%20c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A.H\Desktop\NYIT\Fall%20-%202021\Supply%20chain\Project\Term%20Project%20Data%20(Fall%202021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4809379344718"/>
          <c:y val="0.1000243800071597"/>
          <c:w val="0.73868838266133841"/>
          <c:h val="0.6585343398058651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297024"/>
        <c:axId val="52504256"/>
      </c:lineChart>
      <c:catAx>
        <c:axId val="4729702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52504256"/>
        <c:crosses val="autoZero"/>
        <c:auto val="1"/>
        <c:lblAlgn val="ctr"/>
        <c:lblOffset val="100"/>
        <c:noMultiLvlLbl val="0"/>
      </c:catAx>
      <c:valAx>
        <c:axId val="5250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297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GT"/>
              <a:t>X</a:t>
            </a:r>
            <a:r>
              <a:rPr lang="es-GT" baseline="0"/>
              <a:t> chart </a:t>
            </a:r>
            <a:endParaRPr lang="es-G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'Supplier information'!$O$28</c:f>
              <c:strCache>
                <c:ptCount val="1"/>
                <c:pt idx="0">
                  <c:v>X bar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information'!$O$29:$O$40</c:f>
              <c:numCache>
                <c:formatCode>0</c:formatCode>
                <c:ptCount val="12"/>
                <c:pt idx="0">
                  <c:v>73.25</c:v>
                </c:pt>
                <c:pt idx="1">
                  <c:v>76.25</c:v>
                </c:pt>
                <c:pt idx="2">
                  <c:v>73.875</c:v>
                </c:pt>
                <c:pt idx="3">
                  <c:v>75.625</c:v>
                </c:pt>
                <c:pt idx="4">
                  <c:v>74.5</c:v>
                </c:pt>
                <c:pt idx="5">
                  <c:v>75.5</c:v>
                </c:pt>
                <c:pt idx="6">
                  <c:v>75.5</c:v>
                </c:pt>
                <c:pt idx="7">
                  <c:v>76.125</c:v>
                </c:pt>
                <c:pt idx="8">
                  <c:v>75</c:v>
                </c:pt>
                <c:pt idx="9">
                  <c:v>76.75</c:v>
                </c:pt>
                <c:pt idx="10">
                  <c:v>74.875</c:v>
                </c:pt>
                <c:pt idx="11">
                  <c:v>72.75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86-B24E-AC8A-6F877F91CEF0}"/>
            </c:ext>
          </c:extLst>
        </c:ser>
        <c:ser>
          <c:idx val="1"/>
          <c:order val="1"/>
          <c:tx>
            <c:strRef>
              <c:f>'Supplier information'!$P$28</c:f>
              <c:strCache>
                <c:ptCount val="1"/>
                <c:pt idx="0">
                  <c:v>X Grand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information'!$P$29:$P$40</c:f>
              <c:numCache>
                <c:formatCode>General</c:formatCode>
                <c:ptCount val="12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86-B24E-AC8A-6F877F91CEF0}"/>
            </c:ext>
          </c:extLst>
        </c:ser>
        <c:ser>
          <c:idx val="2"/>
          <c:order val="2"/>
          <c:tx>
            <c:strRef>
              <c:f>'Supplier information'!$Q$28</c:f>
              <c:strCache>
                <c:ptCount val="1"/>
                <c:pt idx="0">
                  <c:v>UCLx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information'!$Q$29:$Q$40</c:f>
              <c:numCache>
                <c:formatCode>General</c:formatCode>
                <c:ptCount val="12"/>
                <c:pt idx="0">
                  <c:v>77.521124999999998</c:v>
                </c:pt>
                <c:pt idx="1">
                  <c:v>77.521124999999998</c:v>
                </c:pt>
                <c:pt idx="2">
                  <c:v>77.521124999999998</c:v>
                </c:pt>
                <c:pt idx="3">
                  <c:v>77.521124999999998</c:v>
                </c:pt>
                <c:pt idx="4">
                  <c:v>77.521124999999998</c:v>
                </c:pt>
                <c:pt idx="5">
                  <c:v>77.521124999999998</c:v>
                </c:pt>
                <c:pt idx="6">
                  <c:v>77.521124999999998</c:v>
                </c:pt>
                <c:pt idx="7">
                  <c:v>77.521124999999998</c:v>
                </c:pt>
                <c:pt idx="8">
                  <c:v>77.521124999999998</c:v>
                </c:pt>
                <c:pt idx="9">
                  <c:v>77.521124999999998</c:v>
                </c:pt>
                <c:pt idx="10">
                  <c:v>77.521124999999998</c:v>
                </c:pt>
                <c:pt idx="11">
                  <c:v>77.521124999999998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86-B24E-AC8A-6F877F91CEF0}"/>
            </c:ext>
          </c:extLst>
        </c:ser>
        <c:ser>
          <c:idx val="3"/>
          <c:order val="3"/>
          <c:tx>
            <c:strRef>
              <c:f>'Supplier information'!$R$28</c:f>
              <c:strCache>
                <c:ptCount val="1"/>
                <c:pt idx="0">
                  <c:v>LCLx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information'!$R$29:$R$40</c:f>
              <c:numCache>
                <c:formatCode>General</c:formatCode>
                <c:ptCount val="12"/>
                <c:pt idx="0">
                  <c:v>72.478875000000002</c:v>
                </c:pt>
                <c:pt idx="1">
                  <c:v>72.478875000000002</c:v>
                </c:pt>
                <c:pt idx="2">
                  <c:v>72.478875000000002</c:v>
                </c:pt>
                <c:pt idx="3">
                  <c:v>72.478875000000002</c:v>
                </c:pt>
                <c:pt idx="4">
                  <c:v>72.478875000000002</c:v>
                </c:pt>
                <c:pt idx="5">
                  <c:v>72.478875000000002</c:v>
                </c:pt>
                <c:pt idx="6">
                  <c:v>72.478875000000002</c:v>
                </c:pt>
                <c:pt idx="7">
                  <c:v>72.478875000000002</c:v>
                </c:pt>
                <c:pt idx="8">
                  <c:v>72.478875000000002</c:v>
                </c:pt>
                <c:pt idx="9">
                  <c:v>72.478875000000002</c:v>
                </c:pt>
                <c:pt idx="10">
                  <c:v>72.478875000000002</c:v>
                </c:pt>
                <c:pt idx="11">
                  <c:v>72.478875000000002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86-B24E-AC8A-6F877F91C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8689631"/>
        <c:axId val="1798685887"/>
      </c:lineChart>
      <c:catAx>
        <c:axId val="179868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1798685887"/>
        <c:crosses val="autoZero"/>
        <c:auto val="1"/>
        <c:lblAlgn val="ctr"/>
        <c:lblOffset val="100"/>
        <c:noMultiLvlLbl val="0"/>
      </c:catAx>
      <c:valAx>
        <c:axId val="1798685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1798689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GT"/>
              <a:t>R chart</a:t>
            </a:r>
            <a:r>
              <a:rPr lang="es-GT" baseline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'Supplier information'!$S$28</c:f>
              <c:strCache>
                <c:ptCount val="1"/>
                <c:pt idx="0">
                  <c:v>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information'!$S$29:$S$40</c:f>
              <c:numCache>
                <c:formatCode>0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2.5</c:v>
                </c:pt>
                <c:pt idx="3">
                  <c:v>2.5</c:v>
                </c:pt>
                <c:pt idx="4">
                  <c:v>4</c:v>
                </c:pt>
                <c:pt idx="5">
                  <c:v>4</c:v>
                </c:pt>
                <c:pt idx="6">
                  <c:v>6</c:v>
                </c:pt>
                <c:pt idx="7">
                  <c:v>4.5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F6-0D49-8A8A-049582FB01A8}"/>
            </c:ext>
          </c:extLst>
        </c:ser>
        <c:ser>
          <c:idx val="1"/>
          <c:order val="1"/>
          <c:tx>
            <c:strRef>
              <c:f>'Supplier information'!$T$28</c:f>
              <c:strCache>
                <c:ptCount val="1"/>
                <c:pt idx="0">
                  <c:v>R bar2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information'!$T$29:$T$40</c:f>
              <c:numCache>
                <c:formatCode>General</c:formatCode>
                <c:ptCount val="12"/>
                <c:pt idx="0">
                  <c:v>3.4583333333333335</c:v>
                </c:pt>
                <c:pt idx="1">
                  <c:v>3.4583333333333335</c:v>
                </c:pt>
                <c:pt idx="2">
                  <c:v>3.4583333333333335</c:v>
                </c:pt>
                <c:pt idx="3">
                  <c:v>3.4583333333333335</c:v>
                </c:pt>
                <c:pt idx="4">
                  <c:v>3.4583333333333335</c:v>
                </c:pt>
                <c:pt idx="5">
                  <c:v>3.4583333333333335</c:v>
                </c:pt>
                <c:pt idx="6">
                  <c:v>3.4583333333333335</c:v>
                </c:pt>
                <c:pt idx="7">
                  <c:v>3.4583333333333335</c:v>
                </c:pt>
                <c:pt idx="8">
                  <c:v>3.4583333333333335</c:v>
                </c:pt>
                <c:pt idx="9">
                  <c:v>3.4583333333333335</c:v>
                </c:pt>
                <c:pt idx="10">
                  <c:v>3.4583333333333335</c:v>
                </c:pt>
                <c:pt idx="11">
                  <c:v>3.4583333333333335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F6-0D49-8A8A-049582FB01A8}"/>
            </c:ext>
          </c:extLst>
        </c:ser>
        <c:ser>
          <c:idx val="2"/>
          <c:order val="2"/>
          <c:tx>
            <c:strRef>
              <c:f>'Supplier information'!$U$28</c:f>
              <c:strCache>
                <c:ptCount val="1"/>
                <c:pt idx="0">
                  <c:v>UCLR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information'!$U$29:$U$40</c:f>
              <c:numCache>
                <c:formatCode>General</c:formatCode>
                <c:ptCount val="12"/>
                <c:pt idx="0">
                  <c:v>7.8919166666666669</c:v>
                </c:pt>
                <c:pt idx="1">
                  <c:v>7.8919166666666669</c:v>
                </c:pt>
                <c:pt idx="2">
                  <c:v>7.8919166666666669</c:v>
                </c:pt>
                <c:pt idx="3">
                  <c:v>7.8919166666666669</c:v>
                </c:pt>
                <c:pt idx="4">
                  <c:v>7.8919166666666669</c:v>
                </c:pt>
                <c:pt idx="5">
                  <c:v>7.8919166666666669</c:v>
                </c:pt>
                <c:pt idx="6">
                  <c:v>7.8919166666666669</c:v>
                </c:pt>
                <c:pt idx="7">
                  <c:v>7.8919166666666669</c:v>
                </c:pt>
                <c:pt idx="8">
                  <c:v>7.8919166666666669</c:v>
                </c:pt>
                <c:pt idx="9">
                  <c:v>7.8919166666666669</c:v>
                </c:pt>
                <c:pt idx="10">
                  <c:v>7.8919166666666669</c:v>
                </c:pt>
                <c:pt idx="11">
                  <c:v>7.8919166666666669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F6-0D49-8A8A-049582FB01A8}"/>
            </c:ext>
          </c:extLst>
        </c:ser>
        <c:ser>
          <c:idx val="3"/>
          <c:order val="3"/>
          <c:tx>
            <c:strRef>
              <c:f>'Supplier information'!$V$28</c:f>
              <c:strCache>
                <c:ptCount val="1"/>
                <c:pt idx="0">
                  <c:v>LCLR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'Supplier information'!$V$29:$V$40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F6-0D49-8A8A-049582FB0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2896671"/>
        <c:axId val="1802897087"/>
      </c:lineChart>
      <c:catAx>
        <c:axId val="1802896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1802897087"/>
        <c:crosses val="autoZero"/>
        <c:auto val="1"/>
        <c:lblAlgn val="ctr"/>
        <c:lblOffset val="100"/>
        <c:noMultiLvlLbl val="0"/>
      </c:catAx>
      <c:valAx>
        <c:axId val="1802897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1802896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2.0662027046982105E-2"/>
                  <c:y val="0.2860649016590472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MX"/>
                </a:p>
              </c:txPr>
            </c:trendlineLbl>
          </c:trendline>
          <c:yVal>
            <c:numRef>
              <c:f>[1]Sales!$E$6:$E$17</c:f>
              <c:numCache>
                <c:formatCode>General</c:formatCode>
                <c:ptCount val="12"/>
                <c:pt idx="0">
                  <c:v>283</c:v>
                </c:pt>
                <c:pt idx="1">
                  <c:v>373</c:v>
                </c:pt>
                <c:pt idx="2">
                  <c:v>307</c:v>
                </c:pt>
                <c:pt idx="3">
                  <c:v>295</c:v>
                </c:pt>
                <c:pt idx="4">
                  <c:v>323</c:v>
                </c:pt>
                <c:pt idx="5">
                  <c:v>258</c:v>
                </c:pt>
                <c:pt idx="6">
                  <c:v>338</c:v>
                </c:pt>
                <c:pt idx="7">
                  <c:v>354</c:v>
                </c:pt>
                <c:pt idx="8">
                  <c:v>237</c:v>
                </c:pt>
                <c:pt idx="9">
                  <c:v>307</c:v>
                </c:pt>
                <c:pt idx="10">
                  <c:v>349</c:v>
                </c:pt>
                <c:pt idx="11">
                  <c:v>313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024-4FC3-B59A-A65221C40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962783"/>
        <c:axId val="440960287"/>
      </c:scatterChart>
      <c:valAx>
        <c:axId val="440962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MX"/>
            </a:p>
          </c:txPr>
        </c:title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440960287"/>
        <c:crosses val="autoZero"/>
        <c:crossBetween val="midCat"/>
      </c:valAx>
      <c:valAx>
        <c:axId val="440960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Sales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MX"/>
          </a:p>
        </c:txPr>
        <c:crossAx val="4409627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en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09820-699C-4921-B7B7-42AD416C3F4C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11CCC9-BAFB-4247-A4FE-562A0A951E85}">
      <dgm:prSet phldrT="[Text]" custT="1"/>
      <dgm:spPr/>
      <dgm:t>
        <a:bodyPr/>
        <a:lstStyle/>
        <a:p>
          <a:pPr>
            <a:buNone/>
          </a:pPr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Current Warehouse Cost $ 12,075</a:t>
          </a:r>
          <a:endParaRPr lang="en-GB" sz="18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DDE8F3-0918-46E2-8C6E-62D96ED8D643}" type="parTrans" cxnId="{7A1AEBD0-6E15-4F7C-9D73-33C4DDE05135}">
      <dgm:prSet/>
      <dgm:spPr/>
      <dgm:t>
        <a:bodyPr/>
        <a:lstStyle/>
        <a:p>
          <a:endParaRPr lang="en-GB"/>
        </a:p>
      </dgm:t>
    </dgm:pt>
    <dgm:pt modelId="{E53AF157-5869-4F48-BAA3-4E649A02DAC7}" type="sibTrans" cxnId="{7A1AEBD0-6E15-4F7C-9D73-33C4DDE05135}">
      <dgm:prSet/>
      <dgm:spPr/>
      <dgm:t>
        <a:bodyPr/>
        <a:lstStyle/>
        <a:p>
          <a:endParaRPr lang="en-GB"/>
        </a:p>
      </dgm:t>
    </dgm:pt>
    <dgm:pt modelId="{64381BCD-DA70-4E86-AA46-1E635B9162AA}">
      <dgm:prSet phldrT="[Text]" custT="1"/>
      <dgm:spPr/>
      <dgm:t>
        <a:bodyPr/>
        <a:lstStyle/>
        <a:p>
          <a:pPr>
            <a:buNone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Proposed Warehouse Cost     $ 10,764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862BA9-FB7B-4516-B52C-AA2F2E02B163}" type="parTrans" cxnId="{4932CA88-6F76-4A4C-87BA-623B23258AFB}">
      <dgm:prSet/>
      <dgm:spPr/>
      <dgm:t>
        <a:bodyPr/>
        <a:lstStyle/>
        <a:p>
          <a:endParaRPr lang="en-GB"/>
        </a:p>
      </dgm:t>
    </dgm:pt>
    <dgm:pt modelId="{66C77B78-C89D-466D-A810-15B2B20A1DC0}" type="sibTrans" cxnId="{4932CA88-6F76-4A4C-87BA-623B23258AFB}">
      <dgm:prSet/>
      <dgm:spPr/>
      <dgm:t>
        <a:bodyPr/>
        <a:lstStyle/>
        <a:p>
          <a:endParaRPr lang="en-GB"/>
        </a:p>
      </dgm:t>
    </dgm:pt>
    <dgm:pt modelId="{F82F436F-D294-4D2D-B803-5B3DD9CB7873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Proportion of Vision Cards in Production 31%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55E83B-EC90-4850-89D2-2B89FD2FBCC2}" type="parTrans" cxnId="{77F16C64-03C6-4248-BA2B-694C59095956}">
      <dgm:prSet/>
      <dgm:spPr/>
      <dgm:t>
        <a:bodyPr/>
        <a:lstStyle/>
        <a:p>
          <a:endParaRPr lang="en-GB"/>
        </a:p>
      </dgm:t>
    </dgm:pt>
    <dgm:pt modelId="{44B46B37-9C6E-4954-9456-1FE27DF81B90}" type="sibTrans" cxnId="{77F16C64-03C6-4248-BA2B-694C59095956}">
      <dgm:prSet/>
      <dgm:spPr/>
      <dgm:t>
        <a:bodyPr/>
        <a:lstStyle/>
        <a:p>
          <a:endParaRPr lang="en-GB"/>
        </a:p>
      </dgm:t>
    </dgm:pt>
    <dgm:pt modelId="{CC8391ED-5359-4BD8-9368-AFDF2993BCD2}">
      <dgm:prSet phldrT="[Text]" custT="1"/>
      <dgm:spPr/>
      <dgm:t>
        <a:bodyPr/>
        <a:lstStyle/>
        <a:p>
          <a:pPr>
            <a:buNone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Set up cost for Vision Card 9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6D81BA-6120-4379-923A-7FE21DD13FA5}" type="parTrans" cxnId="{66E29911-A54F-4677-AD91-8E3BADB5DAEC}">
      <dgm:prSet/>
      <dgm:spPr/>
      <dgm:t>
        <a:bodyPr/>
        <a:lstStyle/>
        <a:p>
          <a:endParaRPr lang="en-GB"/>
        </a:p>
      </dgm:t>
    </dgm:pt>
    <dgm:pt modelId="{7D9AF909-8A30-4104-A9F7-DFC8484BEE12}" type="sibTrans" cxnId="{66E29911-A54F-4677-AD91-8E3BADB5DAEC}">
      <dgm:prSet/>
      <dgm:spPr/>
      <dgm:t>
        <a:bodyPr/>
        <a:lstStyle/>
        <a:p>
          <a:endParaRPr lang="en-GB"/>
        </a:p>
      </dgm:t>
    </dgm:pt>
    <dgm:pt modelId="{026F225C-0677-4979-95F6-7C8A85345B92}">
      <dgm:prSet phldrT="[Text]" custT="1"/>
      <dgm:spPr/>
      <dgm:t>
        <a:bodyPr/>
        <a:lstStyle/>
        <a:p>
          <a:pPr>
            <a:buNone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Total Set Up Cost 30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EE569-3698-4CC0-91C2-D31E12402AEE}" type="parTrans" cxnId="{F99F1FB8-B1C1-4110-B40A-C388676629D9}">
      <dgm:prSet/>
      <dgm:spPr/>
      <dgm:t>
        <a:bodyPr/>
        <a:lstStyle/>
        <a:p>
          <a:endParaRPr lang="en-GB"/>
        </a:p>
      </dgm:t>
    </dgm:pt>
    <dgm:pt modelId="{32169A7B-4EB5-4E2F-BDED-BE7E486DFB6A}" type="sibTrans" cxnId="{F99F1FB8-B1C1-4110-B40A-C388676629D9}">
      <dgm:prSet/>
      <dgm:spPr/>
      <dgm:t>
        <a:bodyPr/>
        <a:lstStyle/>
        <a:p>
          <a:endParaRPr lang="en-GB"/>
        </a:p>
      </dgm:t>
    </dgm:pt>
    <dgm:pt modelId="{47EE7525-FB91-404A-B3A6-DC375ABA721D}">
      <dgm:prSet custT="1"/>
      <dgm:spPr/>
      <dgm:t>
        <a:bodyPr/>
        <a:lstStyle/>
        <a:p>
          <a:pPr>
            <a:buNone/>
          </a:pPr>
          <a:r>
            <a:rPr kumimoji="0" lang="en-CA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Current Shipping Cost: $</a:t>
          </a:r>
          <a:r>
            <a:rPr kumimoji="0" lang="en-GB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4,137 </a:t>
          </a:r>
          <a:endParaRPr kumimoji="0" lang="en-GB" altLang="en-US" sz="18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E539F0-0E60-4128-ACF5-F4AA91AE15D2}" type="parTrans" cxnId="{8166E056-F7BC-4496-AD71-20B627DC4155}">
      <dgm:prSet/>
      <dgm:spPr/>
      <dgm:t>
        <a:bodyPr/>
        <a:lstStyle/>
        <a:p>
          <a:endParaRPr lang="en-GB"/>
        </a:p>
      </dgm:t>
    </dgm:pt>
    <dgm:pt modelId="{89BA2716-ED3C-447C-97DF-0DB094171C6A}" type="sibTrans" cxnId="{8166E056-F7BC-4496-AD71-20B627DC4155}">
      <dgm:prSet/>
      <dgm:spPr/>
      <dgm:t>
        <a:bodyPr/>
        <a:lstStyle/>
        <a:p>
          <a:endParaRPr lang="en-GB"/>
        </a:p>
      </dgm:t>
    </dgm:pt>
    <dgm:pt modelId="{7D390285-D891-49C3-A5BD-CBD36B7AF753}">
      <dgm:prSet custT="1"/>
      <dgm:spPr/>
      <dgm:t>
        <a:bodyPr/>
        <a:lstStyle/>
        <a:p>
          <a:pPr>
            <a:buNone/>
          </a:pPr>
          <a:r>
            <a:rPr kumimoji="0" lang="en-GB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Proposed shipping cost:</a:t>
          </a:r>
          <a:r>
            <a:rPr kumimoji="0" lang="en-GB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$1,404 </a:t>
          </a:r>
          <a:endParaRPr kumimoji="0" lang="en-GB" altLang="en-US" sz="18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36198-49E0-4A98-B887-0766E69CC85E}" type="parTrans" cxnId="{6132DBE8-D7BE-4847-927C-D8260EC0AB94}">
      <dgm:prSet/>
      <dgm:spPr/>
      <dgm:t>
        <a:bodyPr/>
        <a:lstStyle/>
        <a:p>
          <a:endParaRPr lang="en-GB"/>
        </a:p>
      </dgm:t>
    </dgm:pt>
    <dgm:pt modelId="{5E1AE856-9A9D-4DC2-A787-9FCDD23BB349}" type="sibTrans" cxnId="{6132DBE8-D7BE-4847-927C-D8260EC0AB94}">
      <dgm:prSet/>
      <dgm:spPr/>
      <dgm:t>
        <a:bodyPr/>
        <a:lstStyle/>
        <a:p>
          <a:endParaRPr lang="en-GB"/>
        </a:p>
      </dgm:t>
    </dgm:pt>
    <dgm:pt modelId="{DBFC7B6C-FCC7-4766-B27E-C252B1BBFB4C}" type="pres">
      <dgm:prSet presAssocID="{06409820-699C-4921-B7B7-42AD416C3F4C}" presName="diagram" presStyleCnt="0">
        <dgm:presLayoutVars>
          <dgm:dir/>
          <dgm:resizeHandles val="exact"/>
        </dgm:presLayoutVars>
      </dgm:prSet>
      <dgm:spPr/>
    </dgm:pt>
    <dgm:pt modelId="{536D10AD-26F1-4677-9615-190AB42C92D9}" type="pres">
      <dgm:prSet presAssocID="{7D390285-D891-49C3-A5BD-CBD36B7AF753}" presName="node" presStyleLbl="node1" presStyleIdx="0" presStyleCnt="7" custLinFactX="7051" custLinFactNeighborX="100000" custLinFactNeighborY="4198">
        <dgm:presLayoutVars>
          <dgm:bulletEnabled val="1"/>
        </dgm:presLayoutVars>
      </dgm:prSet>
      <dgm:spPr/>
    </dgm:pt>
    <dgm:pt modelId="{B4BF3B95-FD3D-4524-B721-B0CB4C73DC98}" type="pres">
      <dgm:prSet presAssocID="{5E1AE856-9A9D-4DC2-A787-9FCDD23BB349}" presName="sibTrans" presStyleCnt="0"/>
      <dgm:spPr/>
    </dgm:pt>
    <dgm:pt modelId="{867BE496-FDF8-4FA9-B899-8DCF7C7AAF07}" type="pres">
      <dgm:prSet presAssocID="{47EE7525-FB91-404A-B3A6-DC375ABA721D}" presName="node" presStyleLbl="node1" presStyleIdx="1" presStyleCnt="7" custLinFactX="-13310" custLinFactNeighborX="-100000" custLinFactNeighborY="4668">
        <dgm:presLayoutVars>
          <dgm:bulletEnabled val="1"/>
        </dgm:presLayoutVars>
      </dgm:prSet>
      <dgm:spPr/>
    </dgm:pt>
    <dgm:pt modelId="{F931CF75-06B2-422E-89AF-921B29B4472C}" type="pres">
      <dgm:prSet presAssocID="{89BA2716-ED3C-447C-97DF-0DB094171C6A}" presName="sibTrans" presStyleCnt="0"/>
      <dgm:spPr/>
    </dgm:pt>
    <dgm:pt modelId="{B90DE5E6-F88B-43B9-A66B-5CFDD054DC2C}" type="pres">
      <dgm:prSet presAssocID="{8A11CCC9-BAFB-4247-A4FE-562A0A951E85}" presName="node" presStyleLbl="node1" presStyleIdx="2" presStyleCnt="7">
        <dgm:presLayoutVars>
          <dgm:bulletEnabled val="1"/>
        </dgm:presLayoutVars>
      </dgm:prSet>
      <dgm:spPr/>
    </dgm:pt>
    <dgm:pt modelId="{1E8E1179-F786-4A6A-AC69-68465D0E52D2}" type="pres">
      <dgm:prSet presAssocID="{E53AF157-5869-4F48-BAA3-4E649A02DAC7}" presName="sibTrans" presStyleCnt="0"/>
      <dgm:spPr/>
    </dgm:pt>
    <dgm:pt modelId="{140F73EB-8DC0-4EA4-9551-4C4158E4C77A}" type="pres">
      <dgm:prSet presAssocID="{64381BCD-DA70-4E86-AA46-1E635B9162AA}" presName="node" presStyleLbl="node1" presStyleIdx="3" presStyleCnt="7">
        <dgm:presLayoutVars>
          <dgm:bulletEnabled val="1"/>
        </dgm:presLayoutVars>
      </dgm:prSet>
      <dgm:spPr/>
    </dgm:pt>
    <dgm:pt modelId="{39122D9E-E8B1-4C2F-820E-8DEA5BD4C3BC}" type="pres">
      <dgm:prSet presAssocID="{66C77B78-C89D-466D-A810-15B2B20A1DC0}" presName="sibTrans" presStyleCnt="0"/>
      <dgm:spPr/>
    </dgm:pt>
    <dgm:pt modelId="{27D9ADE7-4CA2-4A24-9A11-B50479881AE7}" type="pres">
      <dgm:prSet presAssocID="{F82F436F-D294-4D2D-B803-5B3DD9CB7873}" presName="node" presStyleLbl="node1" presStyleIdx="4" presStyleCnt="7">
        <dgm:presLayoutVars>
          <dgm:bulletEnabled val="1"/>
        </dgm:presLayoutVars>
      </dgm:prSet>
      <dgm:spPr/>
    </dgm:pt>
    <dgm:pt modelId="{04051026-2E7E-474B-B5C6-DA29BA13C706}" type="pres">
      <dgm:prSet presAssocID="{44B46B37-9C6E-4954-9456-1FE27DF81B90}" presName="sibTrans" presStyleCnt="0"/>
      <dgm:spPr/>
    </dgm:pt>
    <dgm:pt modelId="{870BA16A-C202-4E54-B313-4ABCE957CB17}" type="pres">
      <dgm:prSet presAssocID="{CC8391ED-5359-4BD8-9368-AFDF2993BCD2}" presName="node" presStyleLbl="node1" presStyleIdx="5" presStyleCnt="7">
        <dgm:presLayoutVars>
          <dgm:bulletEnabled val="1"/>
        </dgm:presLayoutVars>
      </dgm:prSet>
      <dgm:spPr/>
    </dgm:pt>
    <dgm:pt modelId="{192EEA96-4C4F-4006-A23B-FB3F2946B924}" type="pres">
      <dgm:prSet presAssocID="{7D9AF909-8A30-4104-A9F7-DFC8484BEE12}" presName="sibTrans" presStyleCnt="0"/>
      <dgm:spPr/>
    </dgm:pt>
    <dgm:pt modelId="{749885D4-F001-4CA6-80DD-FBA9A19A9AEE}" type="pres">
      <dgm:prSet presAssocID="{026F225C-0677-4979-95F6-7C8A85345B92}" presName="node" presStyleLbl="node1" presStyleIdx="6" presStyleCnt="7">
        <dgm:presLayoutVars>
          <dgm:bulletEnabled val="1"/>
        </dgm:presLayoutVars>
      </dgm:prSet>
      <dgm:spPr/>
    </dgm:pt>
  </dgm:ptLst>
  <dgm:cxnLst>
    <dgm:cxn modelId="{A5642F0D-726C-4D6A-917A-99621E170F31}" type="presOf" srcId="{64381BCD-DA70-4E86-AA46-1E635B9162AA}" destId="{140F73EB-8DC0-4EA4-9551-4C4158E4C77A}" srcOrd="0" destOrd="0" presId="urn:microsoft.com/office/officeart/2005/8/layout/default"/>
    <dgm:cxn modelId="{66E29911-A54F-4677-AD91-8E3BADB5DAEC}" srcId="{06409820-699C-4921-B7B7-42AD416C3F4C}" destId="{CC8391ED-5359-4BD8-9368-AFDF2993BCD2}" srcOrd="5" destOrd="0" parTransId="{DE6D81BA-6120-4379-923A-7FE21DD13FA5}" sibTransId="{7D9AF909-8A30-4104-A9F7-DFC8484BEE12}"/>
    <dgm:cxn modelId="{23823B27-C47E-42E5-B822-A8CC4AC0CA8F}" type="presOf" srcId="{F82F436F-D294-4D2D-B803-5B3DD9CB7873}" destId="{27D9ADE7-4CA2-4A24-9A11-B50479881AE7}" srcOrd="0" destOrd="0" presId="urn:microsoft.com/office/officeart/2005/8/layout/default"/>
    <dgm:cxn modelId="{9E4F662E-E31A-4351-A7CC-CDC528C53876}" type="presOf" srcId="{CC8391ED-5359-4BD8-9368-AFDF2993BCD2}" destId="{870BA16A-C202-4E54-B313-4ABCE957CB17}" srcOrd="0" destOrd="0" presId="urn:microsoft.com/office/officeart/2005/8/layout/default"/>
    <dgm:cxn modelId="{8166E056-F7BC-4496-AD71-20B627DC4155}" srcId="{06409820-699C-4921-B7B7-42AD416C3F4C}" destId="{47EE7525-FB91-404A-B3A6-DC375ABA721D}" srcOrd="1" destOrd="0" parTransId="{5BE539F0-0E60-4128-ACF5-F4AA91AE15D2}" sibTransId="{89BA2716-ED3C-447C-97DF-0DB094171C6A}"/>
    <dgm:cxn modelId="{77F16C64-03C6-4248-BA2B-694C59095956}" srcId="{06409820-699C-4921-B7B7-42AD416C3F4C}" destId="{F82F436F-D294-4D2D-B803-5B3DD9CB7873}" srcOrd="4" destOrd="0" parTransId="{7655E83B-EC90-4850-89D2-2B89FD2FBCC2}" sibTransId="{44B46B37-9C6E-4954-9456-1FE27DF81B90}"/>
    <dgm:cxn modelId="{4932CA88-6F76-4A4C-87BA-623B23258AFB}" srcId="{06409820-699C-4921-B7B7-42AD416C3F4C}" destId="{64381BCD-DA70-4E86-AA46-1E635B9162AA}" srcOrd="3" destOrd="0" parTransId="{FA862BA9-FB7B-4516-B52C-AA2F2E02B163}" sibTransId="{66C77B78-C89D-466D-A810-15B2B20A1DC0}"/>
    <dgm:cxn modelId="{D4E03796-93BB-4CBF-9F00-C674A8EB9E8D}" type="presOf" srcId="{06409820-699C-4921-B7B7-42AD416C3F4C}" destId="{DBFC7B6C-FCC7-4766-B27E-C252B1BBFB4C}" srcOrd="0" destOrd="0" presId="urn:microsoft.com/office/officeart/2005/8/layout/default"/>
    <dgm:cxn modelId="{626B3CAA-68E9-404A-A03A-131E9BDAAC35}" type="presOf" srcId="{7D390285-D891-49C3-A5BD-CBD36B7AF753}" destId="{536D10AD-26F1-4677-9615-190AB42C92D9}" srcOrd="0" destOrd="0" presId="urn:microsoft.com/office/officeart/2005/8/layout/default"/>
    <dgm:cxn modelId="{FC2D88AD-563B-4992-B857-3ADF29DF0FDF}" type="presOf" srcId="{026F225C-0677-4979-95F6-7C8A85345B92}" destId="{749885D4-F001-4CA6-80DD-FBA9A19A9AEE}" srcOrd="0" destOrd="0" presId="urn:microsoft.com/office/officeart/2005/8/layout/default"/>
    <dgm:cxn modelId="{F99F1FB8-B1C1-4110-B40A-C388676629D9}" srcId="{06409820-699C-4921-B7B7-42AD416C3F4C}" destId="{026F225C-0677-4979-95F6-7C8A85345B92}" srcOrd="6" destOrd="0" parTransId="{37CEE569-3698-4CC0-91C2-D31E12402AEE}" sibTransId="{32169A7B-4EB5-4E2F-BDED-BE7E486DFB6A}"/>
    <dgm:cxn modelId="{4CC903C7-AAAD-4268-953E-7C31A8854A92}" type="presOf" srcId="{8A11CCC9-BAFB-4247-A4FE-562A0A951E85}" destId="{B90DE5E6-F88B-43B9-A66B-5CFDD054DC2C}" srcOrd="0" destOrd="0" presId="urn:microsoft.com/office/officeart/2005/8/layout/default"/>
    <dgm:cxn modelId="{8D4A00CC-23D1-4FA1-9A81-8F97174249A1}" type="presOf" srcId="{47EE7525-FB91-404A-B3A6-DC375ABA721D}" destId="{867BE496-FDF8-4FA9-B899-8DCF7C7AAF07}" srcOrd="0" destOrd="0" presId="urn:microsoft.com/office/officeart/2005/8/layout/default"/>
    <dgm:cxn modelId="{7A1AEBD0-6E15-4F7C-9D73-33C4DDE05135}" srcId="{06409820-699C-4921-B7B7-42AD416C3F4C}" destId="{8A11CCC9-BAFB-4247-A4FE-562A0A951E85}" srcOrd="2" destOrd="0" parTransId="{84DDE8F3-0918-46E2-8C6E-62D96ED8D643}" sibTransId="{E53AF157-5869-4F48-BAA3-4E649A02DAC7}"/>
    <dgm:cxn modelId="{6132DBE8-D7BE-4847-927C-D8260EC0AB94}" srcId="{06409820-699C-4921-B7B7-42AD416C3F4C}" destId="{7D390285-D891-49C3-A5BD-CBD36B7AF753}" srcOrd="0" destOrd="0" parTransId="{68C36198-49E0-4A98-B887-0766E69CC85E}" sibTransId="{5E1AE856-9A9D-4DC2-A787-9FCDD23BB349}"/>
    <dgm:cxn modelId="{35AA78CC-35F3-43B3-B40F-3ED4AA91E5FA}" type="presParOf" srcId="{DBFC7B6C-FCC7-4766-B27E-C252B1BBFB4C}" destId="{536D10AD-26F1-4677-9615-190AB42C92D9}" srcOrd="0" destOrd="0" presId="urn:microsoft.com/office/officeart/2005/8/layout/default"/>
    <dgm:cxn modelId="{D3D2F4CB-35B3-45DC-88E4-3F0ED9D83307}" type="presParOf" srcId="{DBFC7B6C-FCC7-4766-B27E-C252B1BBFB4C}" destId="{B4BF3B95-FD3D-4524-B721-B0CB4C73DC98}" srcOrd="1" destOrd="0" presId="urn:microsoft.com/office/officeart/2005/8/layout/default"/>
    <dgm:cxn modelId="{D2A0AFE1-D174-494B-9872-58EC00C4B381}" type="presParOf" srcId="{DBFC7B6C-FCC7-4766-B27E-C252B1BBFB4C}" destId="{867BE496-FDF8-4FA9-B899-8DCF7C7AAF07}" srcOrd="2" destOrd="0" presId="urn:microsoft.com/office/officeart/2005/8/layout/default"/>
    <dgm:cxn modelId="{5DC028EE-149F-4D01-98C1-571A04223807}" type="presParOf" srcId="{DBFC7B6C-FCC7-4766-B27E-C252B1BBFB4C}" destId="{F931CF75-06B2-422E-89AF-921B29B4472C}" srcOrd="3" destOrd="0" presId="urn:microsoft.com/office/officeart/2005/8/layout/default"/>
    <dgm:cxn modelId="{8B93C131-2AFA-454C-83F9-9889F564C3C1}" type="presParOf" srcId="{DBFC7B6C-FCC7-4766-B27E-C252B1BBFB4C}" destId="{B90DE5E6-F88B-43B9-A66B-5CFDD054DC2C}" srcOrd="4" destOrd="0" presId="urn:microsoft.com/office/officeart/2005/8/layout/default"/>
    <dgm:cxn modelId="{46CAF76E-AD95-49A3-BF8A-3761B26A0D4D}" type="presParOf" srcId="{DBFC7B6C-FCC7-4766-B27E-C252B1BBFB4C}" destId="{1E8E1179-F786-4A6A-AC69-68465D0E52D2}" srcOrd="5" destOrd="0" presId="urn:microsoft.com/office/officeart/2005/8/layout/default"/>
    <dgm:cxn modelId="{644341B3-92C6-40FF-A033-D6843AA35F30}" type="presParOf" srcId="{DBFC7B6C-FCC7-4766-B27E-C252B1BBFB4C}" destId="{140F73EB-8DC0-4EA4-9551-4C4158E4C77A}" srcOrd="6" destOrd="0" presId="urn:microsoft.com/office/officeart/2005/8/layout/default"/>
    <dgm:cxn modelId="{D928EF93-F57D-4FB1-BA11-4A53C24E2CE5}" type="presParOf" srcId="{DBFC7B6C-FCC7-4766-B27E-C252B1BBFB4C}" destId="{39122D9E-E8B1-4C2F-820E-8DEA5BD4C3BC}" srcOrd="7" destOrd="0" presId="urn:microsoft.com/office/officeart/2005/8/layout/default"/>
    <dgm:cxn modelId="{D405D63A-5C9B-4CBD-87C4-55999A9E6175}" type="presParOf" srcId="{DBFC7B6C-FCC7-4766-B27E-C252B1BBFB4C}" destId="{27D9ADE7-4CA2-4A24-9A11-B50479881AE7}" srcOrd="8" destOrd="0" presId="urn:microsoft.com/office/officeart/2005/8/layout/default"/>
    <dgm:cxn modelId="{52AEF15D-592E-4899-BFF0-E7BF7ADADBA3}" type="presParOf" srcId="{DBFC7B6C-FCC7-4766-B27E-C252B1BBFB4C}" destId="{04051026-2E7E-474B-B5C6-DA29BA13C706}" srcOrd="9" destOrd="0" presId="urn:microsoft.com/office/officeart/2005/8/layout/default"/>
    <dgm:cxn modelId="{E33EACEF-D97E-4053-B6EA-8486D9AD9178}" type="presParOf" srcId="{DBFC7B6C-FCC7-4766-B27E-C252B1BBFB4C}" destId="{870BA16A-C202-4E54-B313-4ABCE957CB17}" srcOrd="10" destOrd="0" presId="urn:microsoft.com/office/officeart/2005/8/layout/default"/>
    <dgm:cxn modelId="{C4EE9FA7-3A6A-4240-8877-B8B303354313}" type="presParOf" srcId="{DBFC7B6C-FCC7-4766-B27E-C252B1BBFB4C}" destId="{192EEA96-4C4F-4006-A23B-FB3F2946B924}" srcOrd="11" destOrd="0" presId="urn:microsoft.com/office/officeart/2005/8/layout/default"/>
    <dgm:cxn modelId="{5844BFC6-385B-4631-968E-45BD2F8ED584}" type="presParOf" srcId="{DBFC7B6C-FCC7-4766-B27E-C252B1BBFB4C}" destId="{749885D4-F001-4CA6-80DD-FBA9A19A9AE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D10AD-26F1-4677-9615-190AB42C92D9}">
      <dsp:nvSpPr>
        <dsp:cNvPr id="0" name=""/>
        <dsp:cNvSpPr/>
      </dsp:nvSpPr>
      <dsp:spPr>
        <a:xfrm>
          <a:off x="2344564" y="105163"/>
          <a:ext cx="2190137" cy="13140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altLang="en-US" sz="1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Proposed shipping cost:</a:t>
          </a:r>
          <a:r>
            <a:rPr kumimoji="0" lang="en-GB" altLang="en-US" sz="1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$1,404 </a:t>
          </a:r>
          <a:endParaRPr kumimoji="0" lang="en-GB" altLang="en-US" sz="1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4564" y="105163"/>
        <a:ext cx="2190137" cy="1314082"/>
      </dsp:txXfrm>
    </dsp:sp>
    <dsp:sp modelId="{867BE496-FDF8-4FA9-B899-8DCF7C7AAF07}">
      <dsp:nvSpPr>
        <dsp:cNvPr id="0" name=""/>
        <dsp:cNvSpPr/>
      </dsp:nvSpPr>
      <dsp:spPr>
        <a:xfrm>
          <a:off x="0" y="111339"/>
          <a:ext cx="2190137" cy="13140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CA" altLang="en-US" sz="1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Current Shipping Cost: $</a:t>
          </a:r>
          <a:r>
            <a:rPr kumimoji="0" lang="en-GB" altLang="en-US" sz="1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4,137 </a:t>
          </a:r>
          <a:endParaRPr kumimoji="0" lang="en-GB" altLang="en-US" sz="1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1339"/>
        <a:ext cx="2190137" cy="1314082"/>
      </dsp:txXfrm>
    </dsp:sp>
    <dsp:sp modelId="{B90DE5E6-F88B-43B9-A66B-5CFDD054DC2C}">
      <dsp:nvSpPr>
        <dsp:cNvPr id="0" name=""/>
        <dsp:cNvSpPr/>
      </dsp:nvSpPr>
      <dsp:spPr>
        <a:xfrm>
          <a:off x="4818302" y="49998"/>
          <a:ext cx="2190137" cy="13140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Current Warehouse Cost $ 12,075</a:t>
          </a:r>
          <a:endParaRPr lang="en-GB" sz="18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18302" y="49998"/>
        <a:ext cx="2190137" cy="1314082"/>
      </dsp:txXfrm>
    </dsp:sp>
    <dsp:sp modelId="{140F73EB-8DC0-4EA4-9551-4C4158E4C77A}">
      <dsp:nvSpPr>
        <dsp:cNvPr id="0" name=""/>
        <dsp:cNvSpPr/>
      </dsp:nvSpPr>
      <dsp:spPr>
        <a:xfrm>
          <a:off x="0" y="1583094"/>
          <a:ext cx="2190137" cy="13140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Proposed Warehouse Cost     $ 10,764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83094"/>
        <a:ext cx="2190137" cy="1314082"/>
      </dsp:txXfrm>
    </dsp:sp>
    <dsp:sp modelId="{27D9ADE7-4CA2-4A24-9A11-B50479881AE7}">
      <dsp:nvSpPr>
        <dsp:cNvPr id="0" name=""/>
        <dsp:cNvSpPr/>
      </dsp:nvSpPr>
      <dsp:spPr>
        <a:xfrm>
          <a:off x="2409151" y="1583094"/>
          <a:ext cx="2190137" cy="13140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Proportion of Vision Cards in Production 31%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9151" y="1583094"/>
        <a:ext cx="2190137" cy="1314082"/>
      </dsp:txXfrm>
    </dsp:sp>
    <dsp:sp modelId="{870BA16A-C202-4E54-B313-4ABCE957CB17}">
      <dsp:nvSpPr>
        <dsp:cNvPr id="0" name=""/>
        <dsp:cNvSpPr/>
      </dsp:nvSpPr>
      <dsp:spPr>
        <a:xfrm>
          <a:off x="4818302" y="1583094"/>
          <a:ext cx="2190137" cy="13140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Set up cost for Vision Card 9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18302" y="1583094"/>
        <a:ext cx="2190137" cy="1314082"/>
      </dsp:txXfrm>
    </dsp:sp>
    <dsp:sp modelId="{749885D4-F001-4CA6-80DD-FBA9A19A9AEE}">
      <dsp:nvSpPr>
        <dsp:cNvPr id="0" name=""/>
        <dsp:cNvSpPr/>
      </dsp:nvSpPr>
      <dsp:spPr>
        <a:xfrm>
          <a:off x="2409151" y="3116190"/>
          <a:ext cx="2190137" cy="13140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Total Set Up Cost 30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9151" y="3116190"/>
        <a:ext cx="2190137" cy="1314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051F76A-3858-497F-A968-B65A80CCE5D8}" type="datetimeFigureOut">
              <a:rPr lang="en-US" smtClean="0"/>
              <a:t>4/15/22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9F5670-EF81-4864-95B6-87A6870F19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459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2D496-DDBD-430F-A239-81B346E3BA1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F5670-EF81-4864-95B6-87A6870F19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1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F5670-EF81-4864-95B6-87A6870F19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8289"/>
            <a:ext cx="7211144" cy="634082"/>
          </a:xfrm>
        </p:spPr>
        <p:txBody>
          <a:bodyPr>
            <a:no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  <a:effectLst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870" y="712371"/>
            <a:ext cx="9145870" cy="308352"/>
            <a:chOff x="-1" y="980728"/>
            <a:chExt cx="9145870" cy="308352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-1" y="1137444"/>
              <a:ext cx="9145870" cy="0"/>
            </a:xfrm>
            <a:prstGeom prst="line">
              <a:avLst/>
            </a:prstGeom>
            <a:ln w="254000">
              <a:gradFill flip="none" rotWithShape="1">
                <a:gsLst>
                  <a:gs pos="0">
                    <a:schemeClr val="tx2"/>
                  </a:gs>
                  <a:gs pos="82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729" y="1289080"/>
              <a:ext cx="9139238" cy="0"/>
            </a:xfrm>
            <a:prstGeom prst="line">
              <a:avLst/>
            </a:prstGeom>
            <a:ln w="69850">
              <a:gradFill flip="none" rotWithShape="1">
                <a:gsLst>
                  <a:gs pos="1000">
                    <a:schemeClr val="tx2">
                      <a:lumMod val="40000"/>
                      <a:lumOff val="60000"/>
                    </a:schemeClr>
                  </a:gs>
                  <a:gs pos="11000">
                    <a:srgbClr val="FFC000"/>
                  </a:gs>
                  <a:gs pos="0">
                    <a:srgbClr val="FFC000"/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4729" y="980728"/>
              <a:ext cx="9139238" cy="0"/>
            </a:xfrm>
            <a:prstGeom prst="line">
              <a:avLst/>
            </a:prstGeom>
            <a:ln w="69850">
              <a:gradFill flip="none" rotWithShape="1">
                <a:gsLst>
                  <a:gs pos="1000">
                    <a:schemeClr val="tx2">
                      <a:lumMod val="40000"/>
                      <a:lumOff val="60000"/>
                    </a:schemeClr>
                  </a:gs>
                  <a:gs pos="11000">
                    <a:srgbClr val="FFC000"/>
                  </a:gs>
                  <a:gs pos="0">
                    <a:srgbClr val="FFC000"/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767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706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320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1826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268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5245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635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8942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4948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4222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618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5025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4083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9822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3281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6200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7733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910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97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87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761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0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905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580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287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745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 flipH="1">
            <a:off x="-2024" y="6525344"/>
            <a:ext cx="9145990" cy="0"/>
          </a:xfrm>
          <a:prstGeom prst="line">
            <a:avLst/>
          </a:prstGeom>
          <a:ln w="38100">
            <a:gradFill flip="none" rotWithShape="1">
              <a:gsLst>
                <a:gs pos="49000">
                  <a:srgbClr val="F0D47B"/>
                </a:gs>
                <a:gs pos="36000">
                  <a:srgbClr val="FFC000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-14390" y="6532743"/>
            <a:ext cx="9158646" cy="437794"/>
          </a:xfrm>
          <a:prstGeom prst="rect">
            <a:avLst/>
          </a:prstGeom>
          <a:gradFill flip="none" rotWithShape="1">
            <a:gsLst>
              <a:gs pos="29000">
                <a:schemeClr val="accent1">
                  <a:lumMod val="75000"/>
                </a:schemeClr>
              </a:gs>
              <a:gs pos="83000">
                <a:srgbClr val="D2DDF1"/>
              </a:gs>
              <a:gs pos="49000">
                <a:schemeClr val="accent1">
                  <a:tint val="44500"/>
                  <a:satMod val="160000"/>
                </a:schemeClr>
              </a:gs>
              <a:gs pos="98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144000" bIns="144000" rtlCol="0">
            <a:spAutoFit/>
          </a:bodyPr>
          <a:lstStyle/>
          <a:p>
            <a:r>
              <a:rPr lang="en-US" sz="1600" b="1" dirty="0" err="1"/>
              <a:t>QANT</a:t>
            </a:r>
            <a:r>
              <a:rPr lang="en-US" sz="1600" b="1" dirty="0"/>
              <a:t> 630 (Term Project)</a:t>
            </a:r>
            <a:endParaRPr lang="en-MY" sz="1600" b="1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1" y="764704"/>
            <a:ext cx="9145870" cy="275315"/>
            <a:chOff x="-1" y="980728"/>
            <a:chExt cx="9145870" cy="308352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-1" y="1137444"/>
              <a:ext cx="9145870" cy="0"/>
            </a:xfrm>
            <a:prstGeom prst="line">
              <a:avLst/>
            </a:prstGeom>
            <a:ln w="254000">
              <a:gradFill flip="none" rotWithShape="1">
                <a:gsLst>
                  <a:gs pos="0">
                    <a:schemeClr val="tx2"/>
                  </a:gs>
                  <a:gs pos="82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4729" y="1289080"/>
              <a:ext cx="9139238" cy="0"/>
            </a:xfrm>
            <a:prstGeom prst="line">
              <a:avLst/>
            </a:prstGeom>
            <a:ln w="69850">
              <a:gradFill flip="none" rotWithShape="1">
                <a:gsLst>
                  <a:gs pos="1000">
                    <a:schemeClr val="tx2">
                      <a:lumMod val="40000"/>
                      <a:lumOff val="60000"/>
                    </a:schemeClr>
                  </a:gs>
                  <a:gs pos="11000">
                    <a:srgbClr val="FFC000"/>
                  </a:gs>
                  <a:gs pos="0">
                    <a:srgbClr val="FFC000"/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4729" y="980728"/>
              <a:ext cx="9139238" cy="0"/>
            </a:xfrm>
            <a:prstGeom prst="line">
              <a:avLst/>
            </a:prstGeom>
            <a:ln w="69850">
              <a:gradFill flip="none" rotWithShape="1">
                <a:gsLst>
                  <a:gs pos="1000">
                    <a:schemeClr val="tx2">
                      <a:lumMod val="40000"/>
                      <a:lumOff val="60000"/>
                    </a:schemeClr>
                  </a:gs>
                  <a:gs pos="11000">
                    <a:srgbClr val="FFC000"/>
                  </a:gs>
                  <a:gs pos="0">
                    <a:srgbClr val="FFC000"/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623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1D79-E07F-4FF8-A896-4FC55284DCE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802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32A3-E85B-4C26-AE13-2EF7AE1C43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26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>
            <a:cxnSpLocks/>
          </p:cNvCxnSpPr>
          <p:nvPr/>
        </p:nvCxnSpPr>
        <p:spPr>
          <a:xfrm>
            <a:off x="-19097" y="530018"/>
            <a:ext cx="9200419" cy="11157"/>
          </a:xfrm>
          <a:prstGeom prst="line">
            <a:avLst/>
          </a:prstGeom>
          <a:ln w="76200">
            <a:solidFill>
              <a:srgbClr val="FFCC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-508"/>
            <a:ext cx="8063984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MY" sz="20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6980" y="-40450"/>
            <a:ext cx="3888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       N</a:t>
            </a:r>
            <a:r>
              <a:rPr lang="en-US" sz="2800" dirty="0">
                <a:solidFill>
                  <a:schemeClr val="bg1"/>
                </a:solidFill>
              </a:rPr>
              <a:t>ew </a:t>
            </a:r>
            <a:r>
              <a:rPr lang="en-US" sz="3200" b="1" dirty="0">
                <a:solidFill>
                  <a:schemeClr val="bg1"/>
                </a:solidFill>
              </a:rPr>
              <a:t>Y</a:t>
            </a:r>
            <a:r>
              <a:rPr lang="en-US" sz="2800" dirty="0">
                <a:solidFill>
                  <a:schemeClr val="bg1"/>
                </a:solidFill>
              </a:rPr>
              <a:t>ork </a:t>
            </a:r>
            <a:r>
              <a:rPr lang="en-US" sz="3200" b="1" dirty="0">
                <a:solidFill>
                  <a:schemeClr val="bg1"/>
                </a:solidFill>
              </a:rPr>
              <a:t>T</a:t>
            </a:r>
            <a:r>
              <a:rPr lang="en-US" sz="2800" dirty="0">
                <a:solidFill>
                  <a:schemeClr val="bg1"/>
                </a:solidFill>
              </a:rPr>
              <a:t>ech </a:t>
            </a:r>
          </a:p>
        </p:txBody>
      </p: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436396" y="823524"/>
            <a:ext cx="8229600" cy="5210951"/>
          </a:xfrm>
        </p:spPr>
        <p:txBody>
          <a:bodyPr>
            <a:normAutofit/>
          </a:bodyPr>
          <a:lstStyle/>
          <a:p>
            <a:pPr algn="ctr">
              <a:tabLst>
                <a:tab pos="-914400" algn="l"/>
              </a:tabLst>
            </a:pPr>
            <a:r>
              <a:rPr lang="en-US" b="1" dirty="0">
                <a:solidFill>
                  <a:schemeClr val="bg1"/>
                </a:solidFill>
              </a:rPr>
              <a:t>Operations Management </a:t>
            </a: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Term Project</a:t>
            </a: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MY" sz="1800" b="1" dirty="0">
                <a:latin typeface="Arial" panose="020B0604020202020204" pitchFamily="34" charset="0"/>
                <a:cs typeface="Arial" panose="020B0604020202020204" pitchFamily="34" charset="0"/>
              </a:rPr>
              <a:t>QANT 630)</a:t>
            </a:r>
          </a:p>
          <a:p>
            <a:pPr marL="0" indent="0" algn="ctr">
              <a:buNone/>
              <a:tabLst>
                <a:tab pos="-914400" algn="l"/>
              </a:tabLst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(Integrating Techsoft’s New Vision Graphics Card into the Supply Chain)</a:t>
            </a:r>
          </a:p>
          <a:p>
            <a:pPr marL="0" indent="0" algn="ctr">
              <a:buNone/>
              <a:tabLst>
                <a:tab pos="-914400" algn="l"/>
              </a:tabLst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Group 8</a:t>
            </a: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Adriana  Montenegro</a:t>
            </a: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Ayesha Fatima</a:t>
            </a: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GB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Behnaz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Islamian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Ishrat Rahman</a:t>
            </a:r>
          </a:p>
          <a:p>
            <a:pPr marL="0" indent="0" algn="ctr">
              <a:buNone/>
              <a:tabLst>
                <a:tab pos="-914400" algn="l"/>
              </a:tabLs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Jorge Galindo</a:t>
            </a:r>
          </a:p>
          <a:p>
            <a:pPr marL="0" indent="0" algn="ctr">
              <a:buNone/>
              <a:tabLst>
                <a:tab pos="-914400" algn="l"/>
              </a:tabLst>
            </a:pPr>
            <a:endParaRPr lang="en-GB" b="1" dirty="0">
              <a:latin typeface="Perpetua" pitchFamily="18" charset="0"/>
              <a:cs typeface="Times New Roman" pitchFamily="18" charset="0"/>
            </a:endParaRPr>
          </a:p>
          <a:p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4701F8-571B-4928-A1F0-3B41DC4F2A4E}"/>
              </a:ext>
            </a:extLst>
          </p:cNvPr>
          <p:cNvSpPr txBox="1"/>
          <p:nvPr/>
        </p:nvSpPr>
        <p:spPr>
          <a:xfrm>
            <a:off x="-1" y="594313"/>
            <a:ext cx="914197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8" name="Picture 2" descr="Image result for new york tech logo">
            <a:extLst>
              <a:ext uri="{FF2B5EF4-FFF2-40B4-BE49-F238E27FC236}">
                <a16:creationId xmlns:a16="http://schemas.microsoft.com/office/drawing/2014/main" id="{79CCCD51-168A-446B-ACCA-36FF1E8FA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536" y="4065"/>
            <a:ext cx="540464" cy="49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09BA13-0022-48AB-A0D5-22281CB9B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05"/>
            <a:ext cx="539552" cy="50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399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2006935" y="19874"/>
            <a:ext cx="4852483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Operation Cost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7"/>
            <a:ext cx="3821596" cy="1800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12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021134"/>
              </p:ext>
            </p:extLst>
          </p:nvPr>
        </p:nvGraphicFramePr>
        <p:xfrm>
          <a:off x="4433156" y="2847277"/>
          <a:ext cx="4152824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C6B4E5F-CF84-4DB5-8160-972E06D130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7907424"/>
              </p:ext>
            </p:extLst>
          </p:nvPr>
        </p:nvGraphicFramePr>
        <p:xfrm>
          <a:off x="1524000" y="1397000"/>
          <a:ext cx="700844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007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5A22-A4BB-45F2-939E-B444C0E8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021F9-2D75-4889-8247-0E3111906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3888432" cy="374441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average number of products sold last 12 weeks are 311.42.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From the graph, we can see that the total sales curve is negative, and the slope is -0.0105. This indicates that the trend of total sales of A and B in the previous quarter is negative.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From the trend lines, we can predict that with every coming week (1 unit of week), the sales will drop by 0.0105 units. And from the R square value (9.06^(-7)), we cannot predict the vale from trendline. Usually, the perfect trendline has an R square value of 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From the graph, we conclude that the trend is negative.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the trendline is negative, it is going to affect the sales negatively. So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Techsoft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will need to act accordingly by keeping a short amount of oversupply, as the slope of the curve is minimum (-0.0105).</a:t>
            </a:r>
          </a:p>
        </p:txBody>
      </p:sp>
      <p:graphicFrame>
        <p:nvGraphicFramePr>
          <p:cNvPr id="6" name="Picture Placeholder 9">
            <a:extLst>
              <a:ext uri="{FF2B5EF4-FFF2-40B4-BE49-F238E27FC236}">
                <a16:creationId xmlns:a16="http://schemas.microsoft.com/office/drawing/2014/main" id="{3D158446-CB48-46EA-B595-C86135EB1B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987806"/>
              </p:ext>
            </p:extLst>
          </p:nvPr>
        </p:nvGraphicFramePr>
        <p:xfrm>
          <a:off x="4355976" y="1700808"/>
          <a:ext cx="4320480" cy="4364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170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3232368" y="19874"/>
            <a:ext cx="2401619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7816" y="1490008"/>
            <a:ext cx="9124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45FE42-6C7D-41A0-8464-1B15AD467C2E}"/>
              </a:ext>
            </a:extLst>
          </p:cNvPr>
          <p:cNvSpPr txBox="1"/>
          <p:nvPr/>
        </p:nvSpPr>
        <p:spPr>
          <a:xfrm>
            <a:off x="899592" y="1575082"/>
            <a:ext cx="698477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Major findings: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Biggest saving: Shipping and transportation. Currently, they are shipping with an expensive system and we are proposing the cheapest that is in line with lead time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Customer survey: 99% of clients are willing to freeze orders 6 weeks out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Supplier information: All suppliers are within the established service levels (refer to graphs with UCL and LCL)</a:t>
            </a:r>
          </a:p>
          <a:p>
            <a:pPr algn="just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Minor findings: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Could reduce warehouse space by 4%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factory has an overproduction of vision cards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0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2602214" y="19874"/>
            <a:ext cx="36619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88" y="1174974"/>
            <a:ext cx="9124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090F9C-C085-46F5-9463-8AC29C7DFFF6}"/>
              </a:ext>
            </a:extLst>
          </p:cNvPr>
          <p:cNvSpPr txBox="1"/>
          <p:nvPr/>
        </p:nvSpPr>
        <p:spPr>
          <a:xfrm>
            <a:off x="1259632" y="1556792"/>
            <a:ext cx="66247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Shipping and transportation costs can be reduced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Decreasing Share of warehouse to 31%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Vision cards production can be reduced based on the forecasting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Customer survey reveals that the orders can be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freezed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6 weeks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Curating a certain amount for monthly handling costs</a:t>
            </a:r>
          </a:p>
        </p:txBody>
      </p:sp>
    </p:spTree>
    <p:extLst>
      <p:ext uri="{BB962C8B-B14F-4D97-AF65-F5344CB8AC3E}">
        <p14:creationId xmlns:p14="http://schemas.microsoft.com/office/powerpoint/2010/main" val="423818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3357392" y="19874"/>
            <a:ext cx="2151551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7515995-BF3A-4F9F-96B1-78E719547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75966"/>
              </p:ext>
            </p:extLst>
          </p:nvPr>
        </p:nvGraphicFramePr>
        <p:xfrm>
          <a:off x="1403648" y="1268760"/>
          <a:ext cx="6264696" cy="5154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4948">
                  <a:extLst>
                    <a:ext uri="{9D8B030D-6E8A-4147-A177-3AD203B41FA5}">
                      <a16:colId xmlns:a16="http://schemas.microsoft.com/office/drawing/2014/main" val="2021816278"/>
                    </a:ext>
                  </a:extLst>
                </a:gridCol>
                <a:gridCol w="2399748">
                  <a:extLst>
                    <a:ext uri="{9D8B030D-6E8A-4147-A177-3AD203B41FA5}">
                      <a16:colId xmlns:a16="http://schemas.microsoft.com/office/drawing/2014/main" val="4094071444"/>
                    </a:ext>
                  </a:extLst>
                </a:gridCol>
              </a:tblGrid>
              <a:tr h="1777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SafetyStock Calculation 90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962761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Demand W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6942925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 d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332969610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time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1013237180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Level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4138957070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Acceptable risk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753611277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1409472954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 dlt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78.98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904433115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Stock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101.09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973324781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1109757683"/>
                  </a:ext>
                </a:extLst>
              </a:tr>
              <a:tr h="1777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SafetyStock Calculation 95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335634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Demand W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934950143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 d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801461625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time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292380327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Level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789252847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Acceptable risk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4284583033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3129991997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 </a:t>
                      </a:r>
                      <a:r>
                        <a:rPr lang="en-GB" sz="11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dlt</a:t>
                      </a:r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78.98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146102086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Stock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129.53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1688155528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3507240688"/>
                  </a:ext>
                </a:extLst>
              </a:tr>
              <a:tr h="1777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SafetyStock</a:t>
                      </a:r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Calculation 98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798179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Demand W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341439490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 d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1000196219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time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448782683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Level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763112224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Acceptable risk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3166876216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3837203905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 dlt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78.98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3748925576"/>
                  </a:ext>
                </a:extLst>
              </a:tr>
              <a:tr h="177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Stock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161.91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48" marR="3748" marT="3748" marB="0" anchor="b"/>
                </a:tc>
                <a:extLst>
                  <a:ext uri="{0D108BD9-81ED-4DB2-BD59-A6C34878D82A}">
                    <a16:rowId xmlns:a16="http://schemas.microsoft.com/office/drawing/2014/main" val="28316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72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2416360" y="19874"/>
            <a:ext cx="4033605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1297212"/>
            <a:ext cx="7864388" cy="553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TechSoft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an innovative firm in the sector of graphics cards, with products that are around 10% smaller than competitors, and a B2B market strategy.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of the company's primary benefits is its COGS, which is cheaper than comparable models despite being up to date.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TechSoft’s products are manufactured in Singapore and southern Germany, and they are delivered to consumers in North America and Europe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98 percent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satisfaction rate and four major suppliers with plans to limit to two.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key issue for this firm is the high supply chain expenses, which impacts product prices.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 the high cost of capital, outsourcing is not an option.</a:t>
            </a:r>
          </a:p>
          <a:p>
            <a:pPr algn="just"/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 Hence, reducing warehouse space by 4% and savings on shipping and transportation would bring huge savings and efficiency.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Analysations revealed that the factory has an overproduction of vision cards which can be altered too.</a:t>
            </a:r>
          </a:p>
          <a:p>
            <a:pPr algn="just"/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1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923687" y="19874"/>
            <a:ext cx="7018973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Current Supply Chain Process Map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Perpetua" pitchFamily="18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2204CD96-288F-4C99-BEB7-A6CBC777B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7015"/>
            <a:ext cx="5792561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08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233242" y="19874"/>
            <a:ext cx="839986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Recommended Supply Chain Process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2AACF83-CFA6-DB4E-8752-B25D15E7F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580429" cy="536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48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1829134" y="19874"/>
            <a:ext cx="5208092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Customer Survey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53587676"/>
              </p:ext>
            </p:extLst>
          </p:nvPr>
        </p:nvGraphicFramePr>
        <p:xfrm>
          <a:off x="5364088" y="4437112"/>
          <a:ext cx="2792903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183815-AEF9-404B-B8E9-9B9B1A813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30989"/>
              </p:ext>
            </p:extLst>
          </p:nvPr>
        </p:nvGraphicFramePr>
        <p:xfrm>
          <a:off x="179512" y="1471450"/>
          <a:ext cx="8784976" cy="2692748"/>
        </p:xfrm>
        <a:graphic>
          <a:graphicData uri="http://schemas.openxmlformats.org/drawingml/2006/table">
            <a:tbl>
              <a:tblPr/>
              <a:tblGrid>
                <a:gridCol w="2716183">
                  <a:extLst>
                    <a:ext uri="{9D8B030D-6E8A-4147-A177-3AD203B41FA5}">
                      <a16:colId xmlns:a16="http://schemas.microsoft.com/office/drawing/2014/main" val="3957976712"/>
                    </a:ext>
                  </a:extLst>
                </a:gridCol>
                <a:gridCol w="1011466">
                  <a:extLst>
                    <a:ext uri="{9D8B030D-6E8A-4147-A177-3AD203B41FA5}">
                      <a16:colId xmlns:a16="http://schemas.microsoft.com/office/drawing/2014/main" val="945900021"/>
                    </a:ext>
                  </a:extLst>
                </a:gridCol>
                <a:gridCol w="1011466">
                  <a:extLst>
                    <a:ext uri="{9D8B030D-6E8A-4147-A177-3AD203B41FA5}">
                      <a16:colId xmlns:a16="http://schemas.microsoft.com/office/drawing/2014/main" val="3708038757"/>
                    </a:ext>
                  </a:extLst>
                </a:gridCol>
                <a:gridCol w="659158">
                  <a:extLst>
                    <a:ext uri="{9D8B030D-6E8A-4147-A177-3AD203B41FA5}">
                      <a16:colId xmlns:a16="http://schemas.microsoft.com/office/drawing/2014/main" val="2654837144"/>
                    </a:ext>
                  </a:extLst>
                </a:gridCol>
                <a:gridCol w="659158">
                  <a:extLst>
                    <a:ext uri="{9D8B030D-6E8A-4147-A177-3AD203B41FA5}">
                      <a16:colId xmlns:a16="http://schemas.microsoft.com/office/drawing/2014/main" val="2542156737"/>
                    </a:ext>
                  </a:extLst>
                </a:gridCol>
                <a:gridCol w="545509">
                  <a:extLst>
                    <a:ext uri="{9D8B030D-6E8A-4147-A177-3AD203B41FA5}">
                      <a16:colId xmlns:a16="http://schemas.microsoft.com/office/drawing/2014/main" val="3842346265"/>
                    </a:ext>
                  </a:extLst>
                </a:gridCol>
                <a:gridCol w="545509">
                  <a:extLst>
                    <a:ext uri="{9D8B030D-6E8A-4147-A177-3AD203B41FA5}">
                      <a16:colId xmlns:a16="http://schemas.microsoft.com/office/drawing/2014/main" val="193837233"/>
                    </a:ext>
                  </a:extLst>
                </a:gridCol>
                <a:gridCol w="545509">
                  <a:extLst>
                    <a:ext uri="{9D8B030D-6E8A-4147-A177-3AD203B41FA5}">
                      <a16:colId xmlns:a16="http://schemas.microsoft.com/office/drawing/2014/main" val="555624861"/>
                    </a:ext>
                  </a:extLst>
                </a:gridCol>
                <a:gridCol w="545509">
                  <a:extLst>
                    <a:ext uri="{9D8B030D-6E8A-4147-A177-3AD203B41FA5}">
                      <a16:colId xmlns:a16="http://schemas.microsoft.com/office/drawing/2014/main" val="1213693759"/>
                    </a:ext>
                  </a:extLst>
                </a:gridCol>
                <a:gridCol w="545509">
                  <a:extLst>
                    <a:ext uri="{9D8B030D-6E8A-4147-A177-3AD203B41FA5}">
                      <a16:colId xmlns:a16="http://schemas.microsoft.com/office/drawing/2014/main" val="4285628024"/>
                    </a:ext>
                  </a:extLst>
                </a:gridCol>
              </a:tblGrid>
              <a:tr h="313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</a:t>
                      </a:r>
                    </a:p>
                  </a:txBody>
                  <a:tcPr marL="5323" marR="5323" marT="5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323" marR="5323" marT="5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323" marR="5323" marT="5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3" marR="5323" marT="5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323" marR="5323" marT="5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323" marR="5323" marT="5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621981"/>
                  </a:ext>
                </a:extLst>
              </a:tr>
              <a:tr h="46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order lead time?</a:t>
                      </a:r>
                    </a:p>
                  </a:txBody>
                  <a:tcPr marL="5323" marR="5323" marT="5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A (95%)</a:t>
                      </a:r>
                    </a:p>
                  </a:txBody>
                  <a:tcPr marL="5323" marR="5323" marT="5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B (90%)</a:t>
                      </a:r>
                    </a:p>
                  </a:txBody>
                  <a:tcPr marL="5323" marR="5323" marT="5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A</a:t>
                      </a:r>
                    </a:p>
                  </a:txBody>
                  <a:tcPr marL="5323" marR="5323" marT="5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B</a:t>
                      </a:r>
                    </a:p>
                  </a:txBody>
                  <a:tcPr marL="5323" marR="5323" marT="5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3" marR="5323" marT="53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95%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 90%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95%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 90%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76438"/>
                  </a:ext>
                </a:extLst>
              </a:tr>
              <a:tr h="605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Customers willing to submit/freeze orders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weeks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receipt</a:t>
                      </a:r>
                    </a:p>
                  </a:txBody>
                  <a:tcPr marL="79847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286943"/>
                  </a:ext>
                </a:extLst>
              </a:tr>
              <a:tr h="605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Customers willing to submit/freeze orders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weeks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receipt</a:t>
                      </a:r>
                    </a:p>
                  </a:txBody>
                  <a:tcPr marL="79847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04418"/>
                  </a:ext>
                </a:extLst>
              </a:tr>
              <a:tr h="699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Customers willing to submit/freeze your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orders 2 weeks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you receive them?</a:t>
                      </a:r>
                    </a:p>
                  </a:txBody>
                  <a:tcPr marL="79847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5323" marR="5323" marT="5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5323" marR="5323" marT="5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7651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D73D56-BE3C-4C2C-9B2D-B012D3097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2494"/>
              </p:ext>
            </p:extLst>
          </p:nvPr>
        </p:nvGraphicFramePr>
        <p:xfrm>
          <a:off x="1627376" y="4555143"/>
          <a:ext cx="5842747" cy="1395159"/>
        </p:xfrm>
        <a:graphic>
          <a:graphicData uri="http://schemas.openxmlformats.org/drawingml/2006/table">
            <a:tbl>
              <a:tblPr/>
              <a:tblGrid>
                <a:gridCol w="3375372">
                  <a:extLst>
                    <a:ext uri="{9D8B030D-6E8A-4147-A177-3AD203B41FA5}">
                      <a16:colId xmlns:a16="http://schemas.microsoft.com/office/drawing/2014/main" val="3928062337"/>
                    </a:ext>
                  </a:extLst>
                </a:gridCol>
                <a:gridCol w="1210437">
                  <a:extLst>
                    <a:ext uri="{9D8B030D-6E8A-4147-A177-3AD203B41FA5}">
                      <a16:colId xmlns:a16="http://schemas.microsoft.com/office/drawing/2014/main" val="753495323"/>
                    </a:ext>
                  </a:extLst>
                </a:gridCol>
                <a:gridCol w="1256938">
                  <a:extLst>
                    <a:ext uri="{9D8B030D-6E8A-4147-A177-3AD203B41FA5}">
                      <a16:colId xmlns:a16="http://schemas.microsoft.com/office/drawing/2014/main" val="2069705094"/>
                    </a:ext>
                  </a:extLst>
                </a:gridCol>
              </a:tblGrid>
              <a:tr h="34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Service level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Acceptable Risk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Stock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878293"/>
                  </a:ext>
                </a:extLst>
              </a:tr>
              <a:tr h="332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55783"/>
                  </a:ext>
                </a:extLst>
              </a:tr>
              <a:tr h="285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911210"/>
                  </a:ext>
                </a:extLst>
              </a:tr>
              <a:tr h="343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45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27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1178177" y="19874"/>
            <a:ext cx="6509987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Supplier Consolidation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2191" y="4509119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E10D53-D9D1-49B0-BB04-EBBD8C235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86285"/>
              </p:ext>
            </p:extLst>
          </p:nvPr>
        </p:nvGraphicFramePr>
        <p:xfrm>
          <a:off x="321846" y="1323284"/>
          <a:ext cx="3026020" cy="4337967"/>
        </p:xfrm>
        <a:graphic>
          <a:graphicData uri="http://schemas.openxmlformats.org/drawingml/2006/table">
            <a:tbl>
              <a:tblPr/>
              <a:tblGrid>
                <a:gridCol w="756505">
                  <a:extLst>
                    <a:ext uri="{9D8B030D-6E8A-4147-A177-3AD203B41FA5}">
                      <a16:colId xmlns:a16="http://schemas.microsoft.com/office/drawing/2014/main" val="3527847601"/>
                    </a:ext>
                  </a:extLst>
                </a:gridCol>
                <a:gridCol w="756505">
                  <a:extLst>
                    <a:ext uri="{9D8B030D-6E8A-4147-A177-3AD203B41FA5}">
                      <a16:colId xmlns:a16="http://schemas.microsoft.com/office/drawing/2014/main" val="1375700467"/>
                    </a:ext>
                  </a:extLst>
                </a:gridCol>
                <a:gridCol w="756505">
                  <a:extLst>
                    <a:ext uri="{9D8B030D-6E8A-4147-A177-3AD203B41FA5}">
                      <a16:colId xmlns:a16="http://schemas.microsoft.com/office/drawing/2014/main" val="2902475837"/>
                    </a:ext>
                  </a:extLst>
                </a:gridCol>
                <a:gridCol w="756505">
                  <a:extLst>
                    <a:ext uri="{9D8B030D-6E8A-4147-A177-3AD203B41FA5}">
                      <a16:colId xmlns:a16="http://schemas.microsoft.com/office/drawing/2014/main" val="4143637110"/>
                    </a:ext>
                  </a:extLst>
                </a:gridCol>
              </a:tblGrid>
              <a:tr h="1191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Fulfillment of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Fulfillment of Maxo Inc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Fulfillment of Worldcomm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Fulfillment of Nanotech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578955"/>
                  </a:ext>
                </a:extLst>
              </a:tr>
              <a:tr h="238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27446"/>
                  </a:ext>
                </a:extLst>
              </a:tr>
              <a:tr h="238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870124"/>
                  </a:ext>
                </a:extLst>
              </a:tr>
              <a:tr h="238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945551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66808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244253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648730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571267"/>
                  </a:ext>
                </a:extLst>
              </a:tr>
              <a:tr h="238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010839"/>
                  </a:ext>
                </a:extLst>
              </a:tr>
              <a:tr h="238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699135"/>
                  </a:ext>
                </a:extLst>
              </a:tr>
              <a:tr h="238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96969"/>
                  </a:ext>
                </a:extLst>
              </a:tr>
              <a:tr h="238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954417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46979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21539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3260683-F4E6-4674-8BD5-BC93C8B3E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88192"/>
              </p:ext>
            </p:extLst>
          </p:nvPr>
        </p:nvGraphicFramePr>
        <p:xfrm>
          <a:off x="5004048" y="1274308"/>
          <a:ext cx="3915461" cy="2309590"/>
        </p:xfrm>
        <a:graphic>
          <a:graphicData uri="http://schemas.openxmlformats.org/drawingml/2006/table">
            <a:tbl>
              <a:tblPr/>
              <a:tblGrid>
                <a:gridCol w="637401">
                  <a:extLst>
                    <a:ext uri="{9D8B030D-6E8A-4147-A177-3AD203B41FA5}">
                      <a16:colId xmlns:a16="http://schemas.microsoft.com/office/drawing/2014/main" val="45100932"/>
                    </a:ext>
                  </a:extLst>
                </a:gridCol>
                <a:gridCol w="819515">
                  <a:extLst>
                    <a:ext uri="{9D8B030D-6E8A-4147-A177-3AD203B41FA5}">
                      <a16:colId xmlns:a16="http://schemas.microsoft.com/office/drawing/2014/main" val="188939420"/>
                    </a:ext>
                  </a:extLst>
                </a:gridCol>
                <a:gridCol w="819515">
                  <a:extLst>
                    <a:ext uri="{9D8B030D-6E8A-4147-A177-3AD203B41FA5}">
                      <a16:colId xmlns:a16="http://schemas.microsoft.com/office/drawing/2014/main" val="1051266543"/>
                    </a:ext>
                  </a:extLst>
                </a:gridCol>
                <a:gridCol w="819515">
                  <a:extLst>
                    <a:ext uri="{9D8B030D-6E8A-4147-A177-3AD203B41FA5}">
                      <a16:colId xmlns:a16="http://schemas.microsoft.com/office/drawing/2014/main" val="1674770533"/>
                    </a:ext>
                  </a:extLst>
                </a:gridCol>
                <a:gridCol w="819515">
                  <a:extLst>
                    <a:ext uri="{9D8B030D-6E8A-4147-A177-3AD203B41FA5}">
                      <a16:colId xmlns:a16="http://schemas.microsoft.com/office/drawing/2014/main" val="3511443431"/>
                    </a:ext>
                  </a:extLst>
                </a:gridCol>
              </a:tblGrid>
              <a:tr h="802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Maxo Inc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Worldcomm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Nanotech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149519"/>
                  </a:ext>
                </a:extLst>
              </a:tr>
              <a:tr h="16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037721"/>
                  </a:ext>
                </a:extLst>
              </a:tr>
              <a:tr h="16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88886"/>
                  </a:ext>
                </a:extLst>
              </a:tr>
              <a:tr h="16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411779"/>
                  </a:ext>
                </a:extLst>
              </a:tr>
              <a:tr h="165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854437"/>
                  </a:ext>
                </a:extLst>
              </a:tr>
              <a:tr h="165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643400"/>
                  </a:ext>
                </a:extLst>
              </a:tr>
              <a:tr h="165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133377"/>
                  </a:ext>
                </a:extLst>
              </a:tr>
              <a:tr h="165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3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75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E654-0FD2-B84D-B6BE-1323CCBB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</a:rPr>
              <a:t>Supplier Consolidation Analysis </a:t>
            </a: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C88FA-7126-CA4F-AE46-D42DB69A4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1600" dirty="0">
                <a:latin typeface="Arial" panose="020B0604020202020204" pitchFamily="34" charset="0"/>
                <a:cs typeface="Arial" panose="020B0604020202020204" pitchFamily="34" charset="0"/>
              </a:rPr>
              <a:t>Suppliers are within agreement of service levels.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178C8B3-602A-443A-8EEB-8F0312C38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378357"/>
              </p:ext>
            </p:extLst>
          </p:nvPr>
        </p:nvGraphicFramePr>
        <p:xfrm>
          <a:off x="395536" y="2132856"/>
          <a:ext cx="38164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54AE7E9-422A-41A2-B2A7-2945095D9D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345141"/>
              </p:ext>
            </p:extLst>
          </p:nvPr>
        </p:nvGraphicFramePr>
        <p:xfrm>
          <a:off x="4354174" y="3666461"/>
          <a:ext cx="4128748" cy="243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30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2026126" y="19874"/>
            <a:ext cx="4814075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Transportation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41277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Perpetua" pitchFamily="18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2CCEA02-54DE-4E3D-B0DD-9780607CA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588922"/>
              </p:ext>
            </p:extLst>
          </p:nvPr>
        </p:nvGraphicFramePr>
        <p:xfrm>
          <a:off x="425878" y="1225204"/>
          <a:ext cx="8014556" cy="1944216"/>
        </p:xfrm>
        <a:graphic>
          <a:graphicData uri="http://schemas.openxmlformats.org/drawingml/2006/table">
            <a:tbl>
              <a:tblPr/>
              <a:tblGrid>
                <a:gridCol w="5412816">
                  <a:extLst>
                    <a:ext uri="{9D8B030D-6E8A-4147-A177-3AD203B41FA5}">
                      <a16:colId xmlns:a16="http://schemas.microsoft.com/office/drawing/2014/main" val="2682874223"/>
                    </a:ext>
                  </a:extLst>
                </a:gridCol>
                <a:gridCol w="837343">
                  <a:extLst>
                    <a:ext uri="{9D8B030D-6E8A-4147-A177-3AD203B41FA5}">
                      <a16:colId xmlns:a16="http://schemas.microsoft.com/office/drawing/2014/main" val="1936433177"/>
                    </a:ext>
                  </a:extLst>
                </a:gridCol>
                <a:gridCol w="822388">
                  <a:extLst>
                    <a:ext uri="{9D8B030D-6E8A-4147-A177-3AD203B41FA5}">
                      <a16:colId xmlns:a16="http://schemas.microsoft.com/office/drawing/2014/main" val="3839253722"/>
                    </a:ext>
                  </a:extLst>
                </a:gridCol>
                <a:gridCol w="942009">
                  <a:extLst>
                    <a:ext uri="{9D8B030D-6E8A-4147-A177-3AD203B41FA5}">
                      <a16:colId xmlns:a16="http://schemas.microsoft.com/office/drawing/2014/main" val="3984792790"/>
                    </a:ext>
                  </a:extLst>
                </a:gridCol>
              </a:tblGrid>
              <a:tr h="3295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Situation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313367"/>
                  </a:ext>
                </a:extLst>
              </a:tr>
              <a:tr h="318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Transportation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Cost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51686"/>
                  </a:ext>
                </a:extLst>
              </a:tr>
              <a:tr h="318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Expedited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2,028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089092"/>
                  </a:ext>
                </a:extLst>
              </a:tr>
              <a:tr h="318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Domestic Route - Express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2,106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766525"/>
                  </a:ext>
                </a:extLst>
              </a:tr>
              <a:tr h="3295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 Plant to Warehouse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584736"/>
                  </a:ext>
                </a:extLst>
              </a:tr>
              <a:tr h="3295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Current Cost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4,137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964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092BEF-C858-46DC-A348-2230541D7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37501"/>
              </p:ext>
            </p:extLst>
          </p:nvPr>
        </p:nvGraphicFramePr>
        <p:xfrm>
          <a:off x="425878" y="3284984"/>
          <a:ext cx="8014557" cy="1944216"/>
        </p:xfrm>
        <a:graphic>
          <a:graphicData uri="http://schemas.openxmlformats.org/drawingml/2006/table">
            <a:tbl>
              <a:tblPr/>
              <a:tblGrid>
                <a:gridCol w="5412816">
                  <a:extLst>
                    <a:ext uri="{9D8B030D-6E8A-4147-A177-3AD203B41FA5}">
                      <a16:colId xmlns:a16="http://schemas.microsoft.com/office/drawing/2014/main" val="2850166682"/>
                    </a:ext>
                  </a:extLst>
                </a:gridCol>
                <a:gridCol w="837342">
                  <a:extLst>
                    <a:ext uri="{9D8B030D-6E8A-4147-A177-3AD203B41FA5}">
                      <a16:colId xmlns:a16="http://schemas.microsoft.com/office/drawing/2014/main" val="485517319"/>
                    </a:ext>
                  </a:extLst>
                </a:gridCol>
                <a:gridCol w="822388">
                  <a:extLst>
                    <a:ext uri="{9D8B030D-6E8A-4147-A177-3AD203B41FA5}">
                      <a16:colId xmlns:a16="http://schemas.microsoft.com/office/drawing/2014/main" val="425378875"/>
                    </a:ext>
                  </a:extLst>
                </a:gridCol>
                <a:gridCol w="942011">
                  <a:extLst>
                    <a:ext uri="{9D8B030D-6E8A-4147-A177-3AD203B41FA5}">
                      <a16:colId xmlns:a16="http://schemas.microsoft.com/office/drawing/2014/main" val="644230523"/>
                    </a:ext>
                  </a:extLst>
                </a:gridCol>
              </a:tblGrid>
              <a:tr h="3295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Situation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08806"/>
                  </a:ext>
                </a:extLst>
              </a:tr>
              <a:tr h="318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Transportation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Cost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640333"/>
                  </a:ext>
                </a:extLst>
              </a:tr>
              <a:tr h="318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 Warehouse to North America - Sea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683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144239"/>
                  </a:ext>
                </a:extLst>
              </a:tr>
              <a:tr h="318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Domestic Route - Ground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718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94304"/>
                  </a:ext>
                </a:extLst>
              </a:tr>
              <a:tr h="329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 Plant to Warehouse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707721"/>
                  </a:ext>
                </a:extLst>
              </a:tr>
              <a:tr h="329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Current Cost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1,404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48077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CE0BBEF-2CD9-4E9D-BE74-8AC8B909E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38336"/>
              </p:ext>
            </p:extLst>
          </p:nvPr>
        </p:nvGraphicFramePr>
        <p:xfrm>
          <a:off x="425879" y="5456333"/>
          <a:ext cx="8014556" cy="924996"/>
        </p:xfrm>
        <a:graphic>
          <a:graphicData uri="http://schemas.openxmlformats.org/drawingml/2006/table">
            <a:tbl>
              <a:tblPr/>
              <a:tblGrid>
                <a:gridCol w="5409328">
                  <a:extLst>
                    <a:ext uri="{9D8B030D-6E8A-4147-A177-3AD203B41FA5}">
                      <a16:colId xmlns:a16="http://schemas.microsoft.com/office/drawing/2014/main" val="2568540377"/>
                    </a:ext>
                  </a:extLst>
                </a:gridCol>
                <a:gridCol w="835264">
                  <a:extLst>
                    <a:ext uri="{9D8B030D-6E8A-4147-A177-3AD203B41FA5}">
                      <a16:colId xmlns:a16="http://schemas.microsoft.com/office/drawing/2014/main" val="659276168"/>
                    </a:ext>
                  </a:extLst>
                </a:gridCol>
                <a:gridCol w="815377">
                  <a:extLst>
                    <a:ext uri="{9D8B030D-6E8A-4147-A177-3AD203B41FA5}">
                      <a16:colId xmlns:a16="http://schemas.microsoft.com/office/drawing/2014/main" val="9203961"/>
                    </a:ext>
                  </a:extLst>
                </a:gridCol>
                <a:gridCol w="954587">
                  <a:extLst>
                    <a:ext uri="{9D8B030D-6E8A-4147-A177-3AD203B41FA5}">
                      <a16:colId xmlns:a16="http://schemas.microsoft.com/office/drawing/2014/main" val="145970581"/>
                    </a:ext>
                  </a:extLst>
                </a:gridCol>
              </a:tblGrid>
              <a:tr h="308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2,733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03499"/>
                  </a:ext>
                </a:extLst>
              </a:tr>
              <a:tr h="308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-66%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469316"/>
                  </a:ext>
                </a:extLst>
              </a:tr>
              <a:tr h="308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0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2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1323377" y="19874"/>
            <a:ext cx="621958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erpetua" pitchFamily="18" charset="0"/>
                <a:cs typeface="+mn-cs"/>
              </a:rPr>
              <a:t>Warehouse/Inventory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380" y="2901516"/>
            <a:ext cx="2225419" cy="5994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 warehouse cost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0" y="1052736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83B4A6F-281C-48E6-9150-8FC51A58F31A}"/>
              </a:ext>
            </a:extLst>
          </p:cNvPr>
          <p:cNvSpPr txBox="1">
            <a:spLocks/>
          </p:cNvSpPr>
          <p:nvPr/>
        </p:nvSpPr>
        <p:spPr>
          <a:xfrm>
            <a:off x="12981" y="764704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D93096-5B34-4342-9326-69289CEAE4C2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3566E38-3C00-43E9-A8F4-52A9DDE48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52784"/>
              </p:ext>
            </p:extLst>
          </p:nvPr>
        </p:nvGraphicFramePr>
        <p:xfrm>
          <a:off x="323528" y="1477895"/>
          <a:ext cx="4802575" cy="1617574"/>
        </p:xfrm>
        <a:graphic>
          <a:graphicData uri="http://schemas.openxmlformats.org/drawingml/2006/table">
            <a:tbl>
              <a:tblPr/>
              <a:tblGrid>
                <a:gridCol w="3399761">
                  <a:extLst>
                    <a:ext uri="{9D8B030D-6E8A-4147-A177-3AD203B41FA5}">
                      <a16:colId xmlns:a16="http://schemas.microsoft.com/office/drawing/2014/main" val="458108540"/>
                    </a:ext>
                  </a:extLst>
                </a:gridCol>
                <a:gridCol w="1402814">
                  <a:extLst>
                    <a:ext uri="{9D8B030D-6E8A-4147-A177-3AD203B41FA5}">
                      <a16:colId xmlns:a16="http://schemas.microsoft.com/office/drawing/2014/main" val="378339222"/>
                    </a:ext>
                  </a:extLst>
                </a:gridCol>
              </a:tblGrid>
              <a:tr h="275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Warehouse Facility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Singapore, SG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53499"/>
                  </a:ext>
                </a:extLst>
              </a:tr>
              <a:tr h="266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90387"/>
                  </a:ext>
                </a:extLst>
              </a:tr>
              <a:tr h="266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 Operating Costs (Per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08209"/>
                  </a:ext>
                </a:extLst>
              </a:tr>
              <a:tr h="266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Handling Costs ($/per Item)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596173"/>
                  </a:ext>
                </a:extLst>
              </a:tr>
              <a:tr h="266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Warehouse Dedicated to Vision Card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96793"/>
                  </a:ext>
                </a:extLst>
              </a:tr>
              <a:tr h="275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14140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F70EC40-CB54-4066-9E87-3FAED5744B86}"/>
              </a:ext>
            </a:extLst>
          </p:cNvPr>
          <p:cNvSpPr txBox="1"/>
          <p:nvPr/>
        </p:nvSpPr>
        <p:spPr>
          <a:xfrm>
            <a:off x="3707904" y="3120076"/>
            <a:ext cx="125928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$ 12,075.00 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D9CC72-869E-4102-9664-8201229BC7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17603"/>
              </p:ext>
            </p:extLst>
          </p:nvPr>
        </p:nvGraphicFramePr>
        <p:xfrm>
          <a:off x="3707904" y="3854516"/>
          <a:ext cx="5115502" cy="1724018"/>
        </p:xfrm>
        <a:graphic>
          <a:graphicData uri="http://schemas.openxmlformats.org/drawingml/2006/table">
            <a:tbl>
              <a:tblPr/>
              <a:tblGrid>
                <a:gridCol w="3621283">
                  <a:extLst>
                    <a:ext uri="{9D8B030D-6E8A-4147-A177-3AD203B41FA5}">
                      <a16:colId xmlns:a16="http://schemas.microsoft.com/office/drawing/2014/main" val="716170895"/>
                    </a:ext>
                  </a:extLst>
                </a:gridCol>
                <a:gridCol w="1494219">
                  <a:extLst>
                    <a:ext uri="{9D8B030D-6E8A-4147-A177-3AD203B41FA5}">
                      <a16:colId xmlns:a16="http://schemas.microsoft.com/office/drawing/2014/main" val="1773194399"/>
                    </a:ext>
                  </a:extLst>
                </a:gridCol>
              </a:tblGrid>
              <a:tr h="293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Warehouse Facility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Singapore, SG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11419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006857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 Operating Costs (Per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93269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Handling Costs ($/per Item)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910247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Warehouse Dedicated to Vision Card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33088"/>
                  </a:ext>
                </a:extLst>
              </a:tr>
              <a:tr h="293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615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659376E-FA86-4CB5-B0A0-EC98793758B8}"/>
              </a:ext>
            </a:extLst>
          </p:cNvPr>
          <p:cNvSpPr txBox="1"/>
          <p:nvPr/>
        </p:nvSpPr>
        <p:spPr>
          <a:xfrm>
            <a:off x="3707904" y="5591481"/>
            <a:ext cx="24482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Proposed </a:t>
            </a: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warehouse</a:t>
            </a: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cost</a:t>
            </a:r>
            <a:r>
              <a:rPr lang="en-US" sz="1200" b="1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4BC8A0-FAA4-4624-AEAD-8BAFB1EA9F2F}"/>
              </a:ext>
            </a:extLst>
          </p:cNvPr>
          <p:cNvSpPr txBox="1"/>
          <p:nvPr/>
        </p:nvSpPr>
        <p:spPr>
          <a:xfrm>
            <a:off x="7273159" y="5589240"/>
            <a:ext cx="16193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$ 10,764.00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87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NYIT Template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Perpetua"/>
        <a:ea typeface=""/>
        <a:cs typeface=""/>
      </a:majorFont>
      <a:minorFont>
        <a:latin typeface="Perpet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2</ChoicesCount>
  <Orientation>Left</Orientation>
</Layout>
</file>

<file path=customXml/item2.xml><?xml version="1.0" encoding="utf-8"?>
<Layout>
  <Type>MultipleChoice</Type>
  <ChoicesCount>2</ChoicesCount>
  <Orientation>Left</Orientation>
</Layout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4.xml><?xml version="1.0" encoding="utf-8"?>
<Layout>
  <Type>MultipleChoice</Type>
  <ChoicesCount>3</ChoicesCount>
  <Orientation>Left</Orientation>
</Layout>
</file>

<file path=customXml/item5.xml><?xml version="1.0" encoding="utf-8"?>
<Layout>
  <Type>Drawing</Type>
  <ChoicesCount>0</ChoicesCount>
  <Orientation>Left</Orientation>
</Layout>
</file>

<file path=customXml/item6.xml><?xml version="1.0" encoding="utf-8"?>
<force/>
</file>

<file path=customXml/item7.xml><?xml version="1.0" encoding="utf-8"?>
<force/>
</file>

<file path=customXml/item8.xml><?xml version="1.0" encoding="utf-8"?>
<Layout>
  <Type>MultipleChoice</Type>
  <ChoicesCount>3</ChoicesCount>
  <Orientation>Left</Orientation>
</Layout>
</file>

<file path=customXml/item9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84CB1D03-CF89-44FE-9673-4BD694DB0D78}">
  <ds:schemaRefs/>
</ds:datastoreItem>
</file>

<file path=customXml/itemProps2.xml><?xml version="1.0" encoding="utf-8"?>
<ds:datastoreItem xmlns:ds="http://schemas.openxmlformats.org/officeDocument/2006/customXml" ds:itemID="{CDD9AD1B-86B2-41C9-88EF-87F07799B432}">
  <ds:schemaRefs/>
</ds:datastoreItem>
</file>

<file path=customXml/itemProps3.xml><?xml version="1.0" encoding="utf-8"?>
<ds:datastoreItem xmlns:ds="http://schemas.openxmlformats.org/officeDocument/2006/customXml" ds:itemID="{125361D3-2966-41F3-B883-506BAC5328E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AEEBC34-9ADB-484B-9119-5988BDBA4EB4}">
  <ds:schemaRefs/>
</ds:datastoreItem>
</file>

<file path=customXml/itemProps5.xml><?xml version="1.0" encoding="utf-8"?>
<ds:datastoreItem xmlns:ds="http://schemas.openxmlformats.org/officeDocument/2006/customXml" ds:itemID="{686D1949-8DC8-4A61-A465-9BE15FC9561D}">
  <ds:schemaRefs/>
</ds:datastoreItem>
</file>

<file path=customXml/itemProps6.xml><?xml version="1.0" encoding="utf-8"?>
<ds:datastoreItem xmlns:ds="http://schemas.openxmlformats.org/officeDocument/2006/customXml" ds:itemID="{799ED7FF-7154-44CC-8485-80772E1D01B0}">
  <ds:schemaRefs/>
</ds:datastoreItem>
</file>

<file path=customXml/itemProps7.xml><?xml version="1.0" encoding="utf-8"?>
<ds:datastoreItem xmlns:ds="http://schemas.openxmlformats.org/officeDocument/2006/customXml" ds:itemID="{80AE6743-C0BE-428D-95A8-77B01CA276F3}">
  <ds:schemaRefs/>
</ds:datastoreItem>
</file>

<file path=customXml/itemProps8.xml><?xml version="1.0" encoding="utf-8"?>
<ds:datastoreItem xmlns:ds="http://schemas.openxmlformats.org/officeDocument/2006/customXml" ds:itemID="{1A733D59-2C1D-450F-8501-A30BA886571A}">
  <ds:schemaRefs/>
</ds:datastoreItem>
</file>

<file path=customXml/itemProps9.xml><?xml version="1.0" encoding="utf-8"?>
<ds:datastoreItem xmlns:ds="http://schemas.openxmlformats.org/officeDocument/2006/customXml" ds:itemID="{844207FA-30F8-40AE-9C3C-4F32A86BF04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NYIT Template-1</Template>
  <TotalTime>0</TotalTime>
  <Words>1177</Words>
  <Application>Microsoft Macintosh PowerPoint</Application>
  <PresentationFormat>On-screen Show (4:3)</PresentationFormat>
  <Paragraphs>389</Paragraphs>
  <Slides>14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19</vt:i4>
      </vt:variant>
    </vt:vector>
  </HeadingPairs>
  <TitlesOfParts>
    <vt:vector size="40" baseType="lpstr">
      <vt:lpstr>Aparajita</vt:lpstr>
      <vt:lpstr>Arial</vt:lpstr>
      <vt:lpstr>Calibri</vt:lpstr>
      <vt:lpstr>Perpetua</vt:lpstr>
      <vt:lpstr>NYIT Template-1</vt:lpstr>
      <vt:lpstr>Custom Design</vt:lpstr>
      <vt:lpstr>1_Custom Design</vt:lpstr>
      <vt:lpstr>PowerPoint Presentation</vt:lpstr>
      <vt:lpstr>Executive Summary</vt:lpstr>
      <vt:lpstr>Current Supply Chain Process Map</vt:lpstr>
      <vt:lpstr>Recommended Supply Chain Process Map</vt:lpstr>
      <vt:lpstr>Customer Survey Analysis</vt:lpstr>
      <vt:lpstr>Supplier Consolidation Analysis </vt:lpstr>
      <vt:lpstr>Supplier Consolidation Analysis </vt:lpstr>
      <vt:lpstr>Transportation Analysis</vt:lpstr>
      <vt:lpstr>Warehouse/Inventory Analysis</vt:lpstr>
      <vt:lpstr>Operation Cost Analysis</vt:lpstr>
      <vt:lpstr>Findings</vt:lpstr>
      <vt:lpstr>Conclusion</vt:lpstr>
      <vt:lpstr>Recommendation</vt:lpstr>
      <vt:lpstr>Appendix</vt:lpstr>
      <vt:lpstr>A1</vt:lpstr>
      <vt:lpstr>A2</vt:lpstr>
      <vt:lpstr>A3</vt:lpstr>
      <vt:lpstr>P-Chart</vt:lpstr>
      <vt:lpstr>C-Chart</vt:lpstr>
      <vt:lpstr>X-Chart</vt:lpstr>
      <vt:lpstr>R-Chart</vt:lpstr>
      <vt:lpstr>X Chart Unknown</vt:lpstr>
      <vt:lpstr>Table 2</vt:lpstr>
      <vt:lpstr>Z-Chart</vt:lpstr>
      <vt:lpstr>Mean &amp; R difference</vt:lpstr>
      <vt:lpstr>X Chart</vt:lpstr>
      <vt:lpstr>R Chart</vt:lpstr>
      <vt:lpstr>Exam</vt:lpstr>
      <vt:lpstr>Term Project</vt:lpstr>
      <vt:lpstr>Case Study</vt:lpstr>
      <vt:lpstr>Tesla</vt:lpstr>
      <vt:lpstr>Schematic</vt:lpstr>
      <vt:lpstr>Fedex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2015-12-30T00:05:01Z</dcterms:created>
  <dcterms:modified xsi:type="dcterms:W3CDTF">2022-04-16T05:52:57Z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TC103910849990</vt:lpwstr>
  </property>
</Properties>
</file>