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erriweather" panose="000005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5BA15-DEC5-435F-94C2-DD9C71A9014F}">
  <a:tblStyle styleId="{1235BA15-DEC5-435F-94C2-DD9C71A9014F}"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28" d="100"/>
          <a:sy n="128" d="100"/>
        </p:scale>
        <p:origin x="66" y="40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980f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2767905a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2767905a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2767905a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22767905a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2767905a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22767905a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2767905a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22767905a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2767905a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122767905a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2767905a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122767905a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2767905a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22767905a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2767905a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122767905ae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2767905a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22767905a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2767905a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122767905a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2767905ae_3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2767905ae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2767905a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22767905ae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2767905ae_0_18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2767905a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6f980f91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6f980f9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27844767c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27844767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27844767c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27844767c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27844767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227844767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22767905ae_5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2767905a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2767905a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2767905a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2767905ae_0_16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2767905a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2767905a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22767905ae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2767905ae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122767905ae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2767905ae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22767905ae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2767905a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22767905ae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2767905ae_0_10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2767905a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46C546"/>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rgbClr val="46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C546"/>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September 4, 20XX</a:t>
            </a:r>
            <a:endParaRPr/>
          </a:p>
        </p:txBody>
      </p:sp>
      <p:pic>
        <p:nvPicPr>
          <p:cNvPr id="65" name="Google Shape;65;p13"/>
          <p:cNvPicPr preferRelativeResize="0"/>
          <p:nvPr/>
        </p:nvPicPr>
        <p:blipFill>
          <a:blip r:embed="rId3">
            <a:alphaModFix/>
          </a:blip>
          <a:stretch>
            <a:fillRect/>
          </a:stretch>
        </p:blipFill>
        <p:spPr>
          <a:xfrm>
            <a:off x="4054392" y="-24150"/>
            <a:ext cx="5089610" cy="2862900"/>
          </a:xfrm>
          <a:prstGeom prst="rect">
            <a:avLst/>
          </a:prstGeom>
          <a:noFill/>
          <a:ln>
            <a:noFill/>
          </a:ln>
        </p:spPr>
      </p:pic>
      <p:pic>
        <p:nvPicPr>
          <p:cNvPr id="66" name="Google Shape;66;p13"/>
          <p:cNvPicPr preferRelativeResize="0"/>
          <p:nvPr/>
        </p:nvPicPr>
        <p:blipFill>
          <a:blip r:embed="rId4">
            <a:alphaModFix/>
          </a:blip>
          <a:stretch>
            <a:fillRect/>
          </a:stretch>
        </p:blipFill>
        <p:spPr>
          <a:xfrm>
            <a:off x="0" y="0"/>
            <a:ext cx="4284899" cy="2838746"/>
          </a:xfrm>
          <a:prstGeom prst="rect">
            <a:avLst/>
          </a:prstGeom>
          <a:noFill/>
          <a:ln>
            <a:noFill/>
          </a:ln>
        </p:spPr>
      </p:pic>
      <p:sp>
        <p:nvSpPr>
          <p:cNvPr id="67" name="Google Shape;67;p13"/>
          <p:cNvSpPr txBox="1">
            <a:spLocks noGrp="1"/>
          </p:cNvSpPr>
          <p:nvPr>
            <p:ph type="ctrTitle"/>
          </p:nvPr>
        </p:nvSpPr>
        <p:spPr>
          <a:xfrm>
            <a:off x="136625" y="596050"/>
            <a:ext cx="8706000" cy="1795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300" b="1">
                <a:solidFill>
                  <a:schemeClr val="lt1"/>
                </a:solidFill>
              </a:rPr>
              <a:t>Case study</a:t>
            </a:r>
            <a:endParaRPr sz="4300" b="1">
              <a:solidFill>
                <a:schemeClr val="lt1"/>
              </a:solidFill>
            </a:endParaRPr>
          </a:p>
          <a:p>
            <a:pPr marL="0" lvl="0" indent="0" algn="ctr" rtl="0">
              <a:spcBef>
                <a:spcPts val="0"/>
              </a:spcBef>
              <a:spcAft>
                <a:spcPts val="0"/>
              </a:spcAft>
              <a:buNone/>
            </a:pPr>
            <a:r>
              <a:rPr lang="en" sz="4300" b="1">
                <a:solidFill>
                  <a:schemeClr val="lt1"/>
                </a:solidFill>
              </a:rPr>
              <a:t>TD Bank &amp; First Horizon</a:t>
            </a:r>
            <a:endParaRPr sz="4300" b="1">
              <a:solidFill>
                <a:schemeClr val="lt1"/>
              </a:solidFill>
            </a:endParaRPr>
          </a:p>
        </p:txBody>
      </p:sp>
      <p:sp>
        <p:nvSpPr>
          <p:cNvPr id="68" name="Google Shape;68;p13"/>
          <p:cNvSpPr txBox="1">
            <a:spLocks noGrp="1"/>
          </p:cNvSpPr>
          <p:nvPr>
            <p:ph type="body" idx="4294967295"/>
          </p:nvPr>
        </p:nvSpPr>
        <p:spPr>
          <a:xfrm>
            <a:off x="4676225" y="3326133"/>
            <a:ext cx="4166400" cy="1893600"/>
          </a:xfrm>
          <a:prstGeom prst="rect">
            <a:avLst/>
          </a:prstGeom>
        </p:spPr>
        <p:txBody>
          <a:bodyPr spcFirstLastPara="1" wrap="square" lIns="91425" tIns="91425" rIns="91425" bIns="91425" anchor="t" anchorCtr="0">
            <a:normAutofit/>
          </a:bodyPr>
          <a:lstStyle/>
          <a:p>
            <a:pPr marL="0" indent="0">
              <a:buNone/>
            </a:pPr>
            <a:r>
              <a:rPr lang="en-GB" b="1" dirty="0">
                <a:solidFill>
                  <a:schemeClr val="lt1"/>
                </a:solidFill>
              </a:rPr>
              <a:t>Adriana Montenegro </a:t>
            </a:r>
          </a:p>
          <a:p>
            <a:pPr marL="0" indent="0">
              <a:buNone/>
            </a:pPr>
            <a:r>
              <a:rPr lang="en-GB" b="1" dirty="0">
                <a:solidFill>
                  <a:schemeClr val="lt1"/>
                </a:solidFill>
              </a:rPr>
              <a:t>Ayesha Fatima</a:t>
            </a:r>
          </a:p>
          <a:p>
            <a:pPr marL="0" indent="0">
              <a:buNone/>
            </a:pPr>
            <a:r>
              <a:rPr lang="en-GB" b="1" dirty="0" err="1">
                <a:solidFill>
                  <a:schemeClr val="lt1"/>
                </a:solidFill>
              </a:rPr>
              <a:t>Behnaz</a:t>
            </a:r>
            <a:r>
              <a:rPr lang="en-GB" b="1" dirty="0">
                <a:solidFill>
                  <a:schemeClr val="lt1"/>
                </a:solidFill>
              </a:rPr>
              <a:t> </a:t>
            </a:r>
            <a:r>
              <a:rPr lang="en-GB" b="1" dirty="0" err="1">
                <a:solidFill>
                  <a:schemeClr val="lt1"/>
                </a:solidFill>
              </a:rPr>
              <a:t>Islamian</a:t>
            </a:r>
            <a:endParaRPr lang="en-GB" b="1" dirty="0">
              <a:solidFill>
                <a:schemeClr val="lt1"/>
              </a:solidFill>
            </a:endParaRPr>
          </a:p>
          <a:p>
            <a:pPr marL="0" lvl="0" indent="0" algn="l" rtl="0">
              <a:lnSpc>
                <a:spcPct val="115000"/>
              </a:lnSpc>
              <a:spcBef>
                <a:spcPts val="0"/>
              </a:spcBef>
              <a:spcAft>
                <a:spcPts val="0"/>
              </a:spcAft>
              <a:buNone/>
            </a:pPr>
            <a:r>
              <a:rPr lang="en" b="1" dirty="0">
                <a:solidFill>
                  <a:schemeClr val="lt1"/>
                </a:solidFill>
              </a:rPr>
              <a:t>Jorge Galindo Torices</a:t>
            </a:r>
          </a:p>
          <a:p>
            <a:pPr marL="0" lvl="0" indent="0" algn="l" rtl="0">
              <a:lnSpc>
                <a:spcPct val="115000"/>
              </a:lnSpc>
              <a:spcBef>
                <a:spcPts val="0"/>
              </a:spcBef>
              <a:spcAft>
                <a:spcPts val="0"/>
              </a:spcAft>
              <a:buNone/>
            </a:pPr>
            <a:r>
              <a:rPr lang="en" b="1" dirty="0">
                <a:solidFill>
                  <a:schemeClr val="lt1"/>
                </a:solidFill>
              </a:rPr>
              <a:t>Qiang Xu</a:t>
            </a:r>
            <a:endParaRPr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SWOT analysis First Horizon</a:t>
            </a:r>
            <a:endParaRPr/>
          </a:p>
        </p:txBody>
      </p:sp>
      <p:grpSp>
        <p:nvGrpSpPr>
          <p:cNvPr id="146" name="Google Shape;146;p22"/>
          <p:cNvGrpSpPr/>
          <p:nvPr/>
        </p:nvGrpSpPr>
        <p:grpSpPr>
          <a:xfrm>
            <a:off x="424825" y="1253973"/>
            <a:ext cx="8294371" cy="799416"/>
            <a:chOff x="424813" y="1177875"/>
            <a:chExt cx="8294371" cy="849900"/>
          </a:xfrm>
        </p:grpSpPr>
        <p:sp>
          <p:nvSpPr>
            <p:cNvPr id="147" name="Google Shape;147;p22"/>
            <p:cNvSpPr/>
            <p:nvPr/>
          </p:nvSpPr>
          <p:spPr>
            <a:xfrm>
              <a:off x="2927684" y="1177875"/>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8" name="Google Shape;148;p22"/>
            <p:cNvSpPr/>
            <p:nvPr/>
          </p:nvSpPr>
          <p:spPr>
            <a:xfrm>
              <a:off x="424813" y="1177875"/>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9" name="Google Shape;149;p22"/>
          <p:cNvSpPr txBox="1">
            <a:spLocks noGrp="1"/>
          </p:cNvSpPr>
          <p:nvPr>
            <p:ph type="body" idx="4294967295"/>
          </p:nvPr>
        </p:nvSpPr>
        <p:spPr>
          <a:xfrm>
            <a:off x="142825" y="1454375"/>
            <a:ext cx="1945200" cy="799200"/>
          </a:xfrm>
          <a:prstGeom prst="rect">
            <a:avLst/>
          </a:prstGeom>
        </p:spPr>
        <p:txBody>
          <a:bodyPr spcFirstLastPara="1" wrap="square" lIns="91425" tIns="91425" rIns="91425" bIns="91425" anchor="ctr" anchorCtr="0">
            <a:normAutofit/>
          </a:bodyPr>
          <a:lstStyle/>
          <a:p>
            <a:pPr marL="0" lvl="0" indent="0" algn="ctr" rtl="0">
              <a:spcBef>
                <a:spcPts val="1200"/>
              </a:spcBef>
              <a:spcAft>
                <a:spcPts val="0"/>
              </a:spcAft>
              <a:buNone/>
            </a:pPr>
            <a:r>
              <a:rPr lang="en" sz="1500" b="1">
                <a:solidFill>
                  <a:schemeClr val="lt1"/>
                </a:solidFill>
                <a:latin typeface="Arial"/>
                <a:ea typeface="Arial"/>
                <a:cs typeface="Arial"/>
                <a:sym typeface="Arial"/>
              </a:rPr>
              <a:t>Strengths</a:t>
            </a:r>
            <a:endParaRPr sz="1500" b="1">
              <a:solidFill>
                <a:schemeClr val="lt1"/>
              </a:solidFill>
              <a:latin typeface="Arial"/>
              <a:ea typeface="Arial"/>
              <a:cs typeface="Arial"/>
              <a:sym typeface="Arial"/>
            </a:endParaRPr>
          </a:p>
          <a:p>
            <a:pPr marL="0" lvl="0" indent="0" algn="l" rtl="0">
              <a:lnSpc>
                <a:spcPct val="100000"/>
              </a:lnSpc>
              <a:spcBef>
                <a:spcPts val="1200"/>
              </a:spcBef>
              <a:spcAft>
                <a:spcPts val="0"/>
              </a:spcAft>
              <a:buNone/>
            </a:pPr>
            <a:endParaRPr>
              <a:solidFill>
                <a:schemeClr val="lt1"/>
              </a:solidFill>
            </a:endParaRPr>
          </a:p>
        </p:txBody>
      </p:sp>
      <p:sp>
        <p:nvSpPr>
          <p:cNvPr id="150" name="Google Shape;150;p22"/>
          <p:cNvSpPr txBox="1">
            <a:spLocks noGrp="1"/>
          </p:cNvSpPr>
          <p:nvPr>
            <p:ph type="body" idx="4294967295"/>
          </p:nvPr>
        </p:nvSpPr>
        <p:spPr>
          <a:xfrm>
            <a:off x="3480453" y="1254158"/>
            <a:ext cx="5111700" cy="799200"/>
          </a:xfrm>
          <a:prstGeom prst="rect">
            <a:avLst/>
          </a:prstGeom>
        </p:spPr>
        <p:txBody>
          <a:bodyPr spcFirstLastPara="1" wrap="square" lIns="91425" tIns="91425" rIns="91425" bIns="91425" anchor="ctr" anchorCtr="0">
            <a:noAutofit/>
          </a:bodyPr>
          <a:lstStyle/>
          <a:p>
            <a:pPr marL="457200" lvl="0" indent="-323850" algn="l" rtl="0">
              <a:lnSpc>
                <a:spcPct val="105000"/>
              </a:lnSpc>
              <a:spcBef>
                <a:spcPts val="1200"/>
              </a:spcBef>
              <a:spcAft>
                <a:spcPts val="0"/>
              </a:spcAft>
              <a:buClr>
                <a:schemeClr val="dk1"/>
              </a:buClr>
              <a:buSzPts val="1500"/>
              <a:buChar char="●"/>
            </a:pPr>
            <a:r>
              <a:rPr lang="en" sz="1400">
                <a:solidFill>
                  <a:schemeClr val="dk1"/>
                </a:solidFill>
                <a:latin typeface="Arial"/>
                <a:ea typeface="Arial"/>
                <a:cs typeface="Arial"/>
                <a:sym typeface="Arial"/>
              </a:rPr>
              <a:t>A broad geographic presence </a:t>
            </a:r>
            <a:endParaRPr sz="1400">
              <a:solidFill>
                <a:schemeClr val="dk1"/>
              </a:solidFill>
              <a:latin typeface="Arial"/>
              <a:ea typeface="Arial"/>
              <a:cs typeface="Arial"/>
              <a:sym typeface="Arial"/>
            </a:endParaRPr>
          </a:p>
          <a:p>
            <a:pPr marL="457200" lvl="0" indent="-323850" algn="l" rtl="0">
              <a:lnSpc>
                <a:spcPct val="105000"/>
              </a:lnSpc>
              <a:spcBef>
                <a:spcPts val="0"/>
              </a:spcBef>
              <a:spcAft>
                <a:spcPts val="0"/>
              </a:spcAft>
              <a:buClr>
                <a:schemeClr val="dk1"/>
              </a:buClr>
              <a:buSzPts val="1500"/>
              <a:buChar char="●"/>
            </a:pPr>
            <a:r>
              <a:rPr lang="en" sz="1400">
                <a:solidFill>
                  <a:schemeClr val="dk1"/>
                </a:solidFill>
                <a:latin typeface="Arial"/>
                <a:ea typeface="Arial"/>
                <a:cs typeface="Arial"/>
                <a:sym typeface="Arial"/>
              </a:rPr>
              <a:t>A track record of success in consumer-driven innovation</a:t>
            </a:r>
            <a:endParaRPr sz="1400">
              <a:solidFill>
                <a:schemeClr val="dk1"/>
              </a:solidFill>
              <a:latin typeface="Arial"/>
              <a:ea typeface="Arial"/>
              <a:cs typeface="Arial"/>
              <a:sym typeface="Arial"/>
            </a:endParaRPr>
          </a:p>
          <a:p>
            <a:pPr marL="457200" lvl="0" indent="-323850" algn="l" rtl="0">
              <a:lnSpc>
                <a:spcPct val="105000"/>
              </a:lnSpc>
              <a:spcBef>
                <a:spcPts val="0"/>
              </a:spcBef>
              <a:spcAft>
                <a:spcPts val="0"/>
              </a:spcAft>
              <a:buClr>
                <a:schemeClr val="dk1"/>
              </a:buClr>
              <a:buSzPts val="1500"/>
              <a:buChar char="●"/>
            </a:pPr>
            <a:r>
              <a:rPr lang="en" sz="1400">
                <a:solidFill>
                  <a:schemeClr val="dk1"/>
                </a:solidFill>
                <a:latin typeface="Arial"/>
                <a:ea typeface="Arial"/>
                <a:cs typeface="Arial"/>
                <a:sym typeface="Arial"/>
              </a:rPr>
              <a:t>High margins as compared to competitors</a:t>
            </a:r>
            <a:endParaRPr sz="1500">
              <a:solidFill>
                <a:schemeClr val="dk1"/>
              </a:solidFill>
            </a:endParaRPr>
          </a:p>
        </p:txBody>
      </p:sp>
      <p:grpSp>
        <p:nvGrpSpPr>
          <p:cNvPr id="151" name="Google Shape;151;p22"/>
          <p:cNvGrpSpPr/>
          <p:nvPr/>
        </p:nvGrpSpPr>
        <p:grpSpPr>
          <a:xfrm>
            <a:off x="424825" y="2127339"/>
            <a:ext cx="8294360" cy="799416"/>
            <a:chOff x="424813" y="2075689"/>
            <a:chExt cx="8294360" cy="849900"/>
          </a:xfrm>
        </p:grpSpPr>
        <p:sp>
          <p:nvSpPr>
            <p:cNvPr id="152" name="Google Shape;152;p22"/>
            <p:cNvSpPr/>
            <p:nvPr/>
          </p:nvSpPr>
          <p:spPr>
            <a:xfrm>
              <a:off x="2927672" y="2075689"/>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p:nvPr/>
          </p:nvSpPr>
          <p:spPr>
            <a:xfrm>
              <a:off x="424813" y="2075689"/>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22"/>
          <p:cNvSpPr txBox="1">
            <a:spLocks noGrp="1"/>
          </p:cNvSpPr>
          <p:nvPr>
            <p:ph type="body" idx="4294967295"/>
          </p:nvPr>
        </p:nvSpPr>
        <p:spPr>
          <a:xfrm>
            <a:off x="463475" y="2127450"/>
            <a:ext cx="1548300" cy="799200"/>
          </a:xfrm>
          <a:prstGeom prst="rect">
            <a:avLst/>
          </a:prstGeom>
        </p:spPr>
        <p:txBody>
          <a:bodyPr spcFirstLastPara="1" wrap="square" lIns="91425" tIns="91425" rIns="91425" bIns="91425" anchor="ctr" anchorCtr="0">
            <a:normAutofit/>
          </a:bodyPr>
          <a:lstStyle/>
          <a:p>
            <a:pPr marL="0" lvl="0" indent="0" algn="ctr" rtl="0">
              <a:spcBef>
                <a:spcPts val="2400"/>
              </a:spcBef>
              <a:spcAft>
                <a:spcPts val="600"/>
              </a:spcAft>
              <a:buNone/>
            </a:pPr>
            <a:r>
              <a:rPr lang="en" sz="1500" b="1">
                <a:solidFill>
                  <a:schemeClr val="lt1"/>
                </a:solidFill>
                <a:latin typeface="Arial"/>
                <a:ea typeface="Arial"/>
                <a:cs typeface="Arial"/>
                <a:sym typeface="Arial"/>
              </a:rPr>
              <a:t>Weaknesses</a:t>
            </a:r>
            <a:endParaRPr sz="1600">
              <a:solidFill>
                <a:schemeClr val="lt1"/>
              </a:solidFill>
            </a:endParaRPr>
          </a:p>
        </p:txBody>
      </p:sp>
      <p:sp>
        <p:nvSpPr>
          <p:cNvPr id="155" name="Google Shape;155;p22"/>
          <p:cNvSpPr txBox="1">
            <a:spLocks noGrp="1"/>
          </p:cNvSpPr>
          <p:nvPr>
            <p:ph type="body" idx="4294967295"/>
          </p:nvPr>
        </p:nvSpPr>
        <p:spPr>
          <a:xfrm>
            <a:off x="3480453" y="2127465"/>
            <a:ext cx="5111700" cy="799200"/>
          </a:xfrm>
          <a:prstGeom prst="rect">
            <a:avLst/>
          </a:prstGeom>
        </p:spPr>
        <p:txBody>
          <a:bodyPr spcFirstLastPara="1" wrap="square" lIns="91425" tIns="91425" rIns="91425" bIns="91425" anchor="ctr" anchorCtr="0">
            <a:noAutofit/>
          </a:bodyPr>
          <a:lstStyle/>
          <a:p>
            <a:pPr marL="457200" lvl="0" indent="-323850" algn="l" rtl="0">
              <a:lnSpc>
                <a:spcPct val="105000"/>
              </a:lnSpc>
              <a:spcBef>
                <a:spcPts val="1200"/>
              </a:spcBef>
              <a:spcAft>
                <a:spcPts val="0"/>
              </a:spcAft>
              <a:buClr>
                <a:schemeClr val="dk1"/>
              </a:buClr>
              <a:buSzPts val="1500"/>
              <a:buChar char="●"/>
            </a:pPr>
            <a:r>
              <a:rPr lang="en" sz="1400">
                <a:solidFill>
                  <a:schemeClr val="dk1"/>
                </a:solidFill>
                <a:latin typeface="Arial"/>
                <a:ea typeface="Arial"/>
                <a:cs typeface="Arial"/>
                <a:sym typeface="Arial"/>
              </a:rPr>
              <a:t>First Horizon per-unit revenue is declining.</a:t>
            </a:r>
            <a:endParaRPr sz="1400">
              <a:solidFill>
                <a:schemeClr val="dk1"/>
              </a:solidFill>
              <a:latin typeface="Arial"/>
              <a:ea typeface="Arial"/>
              <a:cs typeface="Arial"/>
              <a:sym typeface="Arial"/>
            </a:endParaRPr>
          </a:p>
          <a:p>
            <a:pPr marL="457200" lvl="0" indent="-323850" algn="l" rtl="0">
              <a:lnSpc>
                <a:spcPct val="105000"/>
              </a:lnSpc>
              <a:spcBef>
                <a:spcPts val="0"/>
              </a:spcBef>
              <a:spcAft>
                <a:spcPts val="0"/>
              </a:spcAft>
              <a:buClr>
                <a:schemeClr val="dk1"/>
              </a:buClr>
              <a:buSzPts val="1500"/>
              <a:buFont typeface="Arial"/>
              <a:buChar char="●"/>
            </a:pPr>
            <a:r>
              <a:rPr lang="en" sz="1400">
                <a:solidFill>
                  <a:schemeClr val="dk1"/>
                </a:solidFill>
                <a:latin typeface="Arial"/>
                <a:ea typeface="Arial"/>
                <a:cs typeface="Arial"/>
                <a:sym typeface="Arial"/>
              </a:rPr>
              <a:t>market share is decreasing despite rising revenues</a:t>
            </a:r>
            <a:endParaRPr sz="1500">
              <a:solidFill>
                <a:schemeClr val="dk1"/>
              </a:solidFill>
              <a:latin typeface="Arial"/>
              <a:ea typeface="Arial"/>
              <a:cs typeface="Arial"/>
              <a:sym typeface="Arial"/>
            </a:endParaRPr>
          </a:p>
          <a:p>
            <a:pPr marL="457200" lvl="0" indent="-323850" algn="l" rtl="0">
              <a:lnSpc>
                <a:spcPct val="105000"/>
              </a:lnSpc>
              <a:spcBef>
                <a:spcPts val="0"/>
              </a:spcBef>
              <a:spcAft>
                <a:spcPts val="0"/>
              </a:spcAft>
              <a:buClr>
                <a:schemeClr val="dk1"/>
              </a:buClr>
              <a:buSzPts val="1500"/>
              <a:buFont typeface="Arial"/>
              <a:buChar char="●"/>
            </a:pPr>
            <a:r>
              <a:rPr lang="en" sz="1400">
                <a:solidFill>
                  <a:schemeClr val="dk1"/>
                </a:solidFill>
                <a:latin typeface="Arial"/>
                <a:ea typeface="Arial"/>
                <a:cs typeface="Arial"/>
                <a:sym typeface="Arial"/>
              </a:rPr>
              <a:t>Low investments in customer-oriented services</a:t>
            </a:r>
            <a:endParaRPr sz="1500">
              <a:solidFill>
                <a:schemeClr val="dk1"/>
              </a:solidFill>
              <a:latin typeface="Arial"/>
              <a:ea typeface="Arial"/>
              <a:cs typeface="Arial"/>
              <a:sym typeface="Arial"/>
            </a:endParaRPr>
          </a:p>
        </p:txBody>
      </p:sp>
      <p:grpSp>
        <p:nvGrpSpPr>
          <p:cNvPr id="156" name="Google Shape;156;p22"/>
          <p:cNvGrpSpPr/>
          <p:nvPr/>
        </p:nvGrpSpPr>
        <p:grpSpPr>
          <a:xfrm>
            <a:off x="424825" y="3000705"/>
            <a:ext cx="8294360" cy="799447"/>
            <a:chOff x="424813" y="2974405"/>
            <a:chExt cx="8294360" cy="849933"/>
          </a:xfrm>
        </p:grpSpPr>
        <p:sp>
          <p:nvSpPr>
            <p:cNvPr id="157" name="Google Shape;157;p22"/>
            <p:cNvSpPr/>
            <p:nvPr/>
          </p:nvSpPr>
          <p:spPr>
            <a:xfrm>
              <a:off x="2927672" y="2974438"/>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424813" y="2974405"/>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22"/>
          <p:cNvSpPr txBox="1">
            <a:spLocks noGrp="1"/>
          </p:cNvSpPr>
          <p:nvPr>
            <p:ph type="body" idx="4294967295"/>
          </p:nvPr>
        </p:nvSpPr>
        <p:spPr>
          <a:xfrm>
            <a:off x="455225" y="3000775"/>
            <a:ext cx="1456200" cy="799200"/>
          </a:xfrm>
          <a:prstGeom prst="rect">
            <a:avLst/>
          </a:prstGeom>
        </p:spPr>
        <p:txBody>
          <a:bodyPr spcFirstLastPara="1" wrap="square" lIns="91425" tIns="91425" rIns="91425" bIns="91425" anchor="ctr" anchorCtr="0">
            <a:normAutofit/>
          </a:bodyPr>
          <a:lstStyle/>
          <a:p>
            <a:pPr marL="0" lvl="0" indent="0" algn="ctr" rtl="0">
              <a:spcBef>
                <a:spcPts val="2400"/>
              </a:spcBef>
              <a:spcAft>
                <a:spcPts val="600"/>
              </a:spcAft>
              <a:buNone/>
            </a:pPr>
            <a:r>
              <a:rPr lang="en" sz="1500" b="1">
                <a:solidFill>
                  <a:schemeClr val="lt1"/>
                </a:solidFill>
                <a:latin typeface="Arial"/>
                <a:ea typeface="Arial"/>
                <a:cs typeface="Arial"/>
                <a:sym typeface="Arial"/>
              </a:rPr>
              <a:t>Opportunities</a:t>
            </a:r>
            <a:endParaRPr sz="1600">
              <a:solidFill>
                <a:schemeClr val="lt1"/>
              </a:solidFill>
            </a:endParaRPr>
          </a:p>
        </p:txBody>
      </p:sp>
      <p:sp>
        <p:nvSpPr>
          <p:cNvPr id="160" name="Google Shape;160;p22"/>
          <p:cNvSpPr txBox="1">
            <a:spLocks noGrp="1"/>
          </p:cNvSpPr>
          <p:nvPr>
            <p:ph type="body" idx="4294967295"/>
          </p:nvPr>
        </p:nvSpPr>
        <p:spPr>
          <a:xfrm>
            <a:off x="3480453" y="2850767"/>
            <a:ext cx="5111700" cy="799200"/>
          </a:xfrm>
          <a:prstGeom prst="rect">
            <a:avLst/>
          </a:prstGeom>
        </p:spPr>
        <p:txBody>
          <a:bodyPr spcFirstLastPara="1" wrap="square" lIns="91425" tIns="91425" rIns="91425" bIns="91425" anchor="ctr" anchorCtr="0">
            <a:noAutofit/>
          </a:bodyPr>
          <a:lstStyle/>
          <a:p>
            <a:pPr marL="457200" lvl="0" indent="0" algn="l" rtl="0">
              <a:lnSpc>
                <a:spcPct val="95000"/>
              </a:lnSpc>
              <a:spcBef>
                <a:spcPts val="1200"/>
              </a:spcBef>
              <a:spcAft>
                <a:spcPts val="0"/>
              </a:spcAft>
              <a:buNone/>
            </a:pPr>
            <a:endParaRPr sz="1400">
              <a:solidFill>
                <a:schemeClr val="dk1"/>
              </a:solidFill>
              <a:latin typeface="Arial"/>
              <a:ea typeface="Arial"/>
              <a:cs typeface="Arial"/>
              <a:sym typeface="Arial"/>
            </a:endParaRPr>
          </a:p>
          <a:p>
            <a:pPr marL="457200" lvl="0" indent="-317500" algn="l" rtl="0">
              <a:lnSpc>
                <a:spcPct val="95000"/>
              </a:lnSpc>
              <a:spcBef>
                <a:spcPts val="1200"/>
              </a:spcBef>
              <a:spcAft>
                <a:spcPts val="0"/>
              </a:spcAft>
              <a:buClr>
                <a:schemeClr val="dk1"/>
              </a:buClr>
              <a:buSzPts val="1400"/>
              <a:buChar char="●"/>
            </a:pPr>
            <a:r>
              <a:rPr lang="en" sz="1400">
                <a:solidFill>
                  <a:schemeClr val="dk1"/>
                </a:solidFill>
                <a:latin typeface="Arial"/>
                <a:ea typeface="Arial"/>
                <a:cs typeface="Arial"/>
                <a:sym typeface="Arial"/>
              </a:rPr>
              <a:t>Rapid Economic Growth</a:t>
            </a:r>
            <a:endParaRPr sz="1400">
              <a:solidFill>
                <a:schemeClr val="dk1"/>
              </a:solidFill>
              <a:latin typeface="Arial"/>
              <a:ea typeface="Arial"/>
              <a:cs typeface="Arial"/>
              <a:sym typeface="Arial"/>
            </a:endParaRPr>
          </a:p>
          <a:p>
            <a:pPr marL="457200" lvl="0" indent="-317500" algn="l" rtl="0">
              <a:lnSpc>
                <a:spcPct val="95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Regional Cooperation</a:t>
            </a:r>
            <a:endParaRPr sz="1400">
              <a:solidFill>
                <a:schemeClr val="dk1"/>
              </a:solidFill>
              <a:latin typeface="Arial"/>
              <a:ea typeface="Arial"/>
              <a:cs typeface="Arial"/>
              <a:sym typeface="Arial"/>
            </a:endParaRPr>
          </a:p>
          <a:p>
            <a:pPr marL="457200" lvl="0" indent="-317500" algn="l" rtl="0">
              <a:lnSpc>
                <a:spcPct val="95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Customers’ tendency to higher-end items</a:t>
            </a:r>
            <a:endParaRPr sz="1400">
              <a:solidFill>
                <a:schemeClr val="dk1"/>
              </a:solidFill>
            </a:endParaRPr>
          </a:p>
        </p:txBody>
      </p:sp>
      <p:grpSp>
        <p:nvGrpSpPr>
          <p:cNvPr id="161" name="Google Shape;161;p22"/>
          <p:cNvGrpSpPr/>
          <p:nvPr/>
        </p:nvGrpSpPr>
        <p:grpSpPr>
          <a:xfrm>
            <a:off x="424850" y="3881103"/>
            <a:ext cx="8294360" cy="866176"/>
            <a:chOff x="424813" y="3871259"/>
            <a:chExt cx="8294360" cy="849933"/>
          </a:xfrm>
        </p:grpSpPr>
        <p:sp>
          <p:nvSpPr>
            <p:cNvPr id="162" name="Google Shape;162;p22"/>
            <p:cNvSpPr/>
            <p:nvPr/>
          </p:nvSpPr>
          <p:spPr>
            <a:xfrm>
              <a:off x="2927672" y="3871292"/>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424813" y="3871259"/>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2"/>
          <p:cNvSpPr txBox="1">
            <a:spLocks noGrp="1"/>
          </p:cNvSpPr>
          <p:nvPr>
            <p:ph type="body" idx="4294967295"/>
          </p:nvPr>
        </p:nvSpPr>
        <p:spPr>
          <a:xfrm>
            <a:off x="463475" y="3874100"/>
            <a:ext cx="1041900" cy="799200"/>
          </a:xfrm>
          <a:prstGeom prst="rect">
            <a:avLst/>
          </a:prstGeom>
        </p:spPr>
        <p:txBody>
          <a:bodyPr spcFirstLastPara="1" wrap="square" lIns="91425" tIns="91425" rIns="91425" bIns="91425" anchor="ctr" anchorCtr="0">
            <a:normAutofit/>
          </a:bodyPr>
          <a:lstStyle/>
          <a:p>
            <a:pPr marL="0" lvl="0" indent="0" algn="ctr" rtl="0">
              <a:spcBef>
                <a:spcPts val="2400"/>
              </a:spcBef>
              <a:spcAft>
                <a:spcPts val="600"/>
              </a:spcAft>
              <a:buNone/>
            </a:pPr>
            <a:r>
              <a:rPr lang="en" sz="1500" b="1">
                <a:solidFill>
                  <a:schemeClr val="lt1"/>
                </a:solidFill>
                <a:latin typeface="Arial"/>
                <a:ea typeface="Arial"/>
                <a:cs typeface="Arial"/>
                <a:sym typeface="Arial"/>
              </a:rPr>
              <a:t>Threats</a:t>
            </a:r>
            <a:endParaRPr sz="1500">
              <a:solidFill>
                <a:schemeClr val="lt1"/>
              </a:solidFill>
            </a:endParaRPr>
          </a:p>
        </p:txBody>
      </p:sp>
      <p:sp>
        <p:nvSpPr>
          <p:cNvPr id="165" name="Google Shape;165;p22"/>
          <p:cNvSpPr txBox="1">
            <a:spLocks noGrp="1"/>
          </p:cNvSpPr>
          <p:nvPr>
            <p:ph type="body" idx="4294967295"/>
          </p:nvPr>
        </p:nvSpPr>
        <p:spPr>
          <a:xfrm>
            <a:off x="3480453" y="3876311"/>
            <a:ext cx="5111700" cy="799200"/>
          </a:xfrm>
          <a:prstGeom prst="rect">
            <a:avLst/>
          </a:prstGeom>
        </p:spPr>
        <p:txBody>
          <a:bodyPr spcFirstLastPara="1" wrap="square" lIns="91425" tIns="91425" rIns="91425" bIns="91425" anchor="ctr" anchorCtr="0">
            <a:noAutofit/>
          </a:bodyPr>
          <a:lstStyle/>
          <a:p>
            <a:pPr marL="457200" lvl="0" indent="-304800" algn="l" rtl="0">
              <a:spcBef>
                <a:spcPts val="1200"/>
              </a:spcBef>
              <a:spcAft>
                <a:spcPts val="0"/>
              </a:spcAft>
              <a:buClr>
                <a:schemeClr val="dk1"/>
              </a:buClr>
              <a:buSzPts val="1200"/>
              <a:buChar char="●"/>
            </a:pPr>
            <a:r>
              <a:rPr lang="en" sz="1200" dirty="0">
                <a:solidFill>
                  <a:schemeClr val="dk1"/>
                </a:solidFill>
                <a:latin typeface="Arial"/>
                <a:ea typeface="Arial"/>
                <a:cs typeface="Arial"/>
                <a:sym typeface="Arial"/>
              </a:rPr>
              <a:t>Trade deal between US and China</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Char char="●"/>
            </a:pPr>
            <a:r>
              <a:rPr lang="en" sz="1200" dirty="0">
                <a:solidFill>
                  <a:schemeClr val="dk1"/>
                </a:solidFill>
                <a:latin typeface="Arial"/>
                <a:ea typeface="Arial"/>
                <a:cs typeface="Arial"/>
                <a:sym typeface="Arial"/>
              </a:rPr>
              <a:t>Demographic shifts</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Char char="●"/>
            </a:pPr>
            <a:r>
              <a:rPr lang="en" sz="1200" dirty="0">
                <a:solidFill>
                  <a:schemeClr val="dk1"/>
                </a:solidFill>
                <a:latin typeface="Arial"/>
                <a:ea typeface="Arial"/>
                <a:cs typeface="Arial"/>
                <a:sym typeface="Arial"/>
              </a:rPr>
              <a:t>International and local competitors' challenges</a:t>
            </a:r>
            <a:endParaRPr sz="1200" dirty="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Char char="●"/>
            </a:pPr>
            <a:r>
              <a:rPr lang="en" sz="1200" dirty="0">
                <a:solidFill>
                  <a:schemeClr val="dk1"/>
                </a:solidFill>
                <a:latin typeface="Arial"/>
                <a:ea typeface="Arial"/>
                <a:cs typeface="Arial"/>
                <a:sym typeface="Arial"/>
              </a:rPr>
              <a:t>Increasing the technological knowledge of local players</a:t>
            </a:r>
            <a:endParaRPr sz="12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1725" y="500924"/>
            <a:ext cx="3706500" cy="3301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4000"/>
              <a:t>First Horizon Corporation</a:t>
            </a:r>
            <a:br>
              <a:rPr lang="en" sz="4000"/>
            </a:br>
            <a:r>
              <a:rPr lang="en" sz="4000"/>
              <a:t>Financial Information </a:t>
            </a:r>
            <a:endParaRPr sz="4000"/>
          </a:p>
        </p:txBody>
      </p:sp>
      <p:sp>
        <p:nvSpPr>
          <p:cNvPr id="171" name="Google Shape;171;p23"/>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endParaRPr/>
          </a:p>
        </p:txBody>
      </p:sp>
      <p:pic>
        <p:nvPicPr>
          <p:cNvPr id="172" name="Google Shape;172;p23"/>
          <p:cNvPicPr preferRelativeResize="0"/>
          <p:nvPr/>
        </p:nvPicPr>
        <p:blipFill rotWithShape="1">
          <a:blip r:embed="rId3">
            <a:alphaModFix/>
          </a:blip>
          <a:srcRect/>
          <a:stretch/>
        </p:blipFill>
        <p:spPr>
          <a:xfrm>
            <a:off x="4488236" y="0"/>
            <a:ext cx="4587679" cy="50520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394525" y="234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Debt Size Determination</a:t>
            </a:r>
            <a:endParaRPr sz="4000"/>
          </a:p>
        </p:txBody>
      </p:sp>
      <p:sp>
        <p:nvSpPr>
          <p:cNvPr id="178" name="Google Shape;178;p24"/>
          <p:cNvSpPr txBox="1">
            <a:spLocks noGrp="1"/>
          </p:cNvSpPr>
          <p:nvPr>
            <p:ph type="body" idx="1"/>
          </p:nvPr>
        </p:nvSpPr>
        <p:spPr>
          <a:xfrm>
            <a:off x="311700" y="1505700"/>
            <a:ext cx="8686200" cy="296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2000" dirty="0">
                <a:solidFill>
                  <a:schemeClr val="dk1"/>
                </a:solidFill>
              </a:rPr>
              <a:t>Though deposits are counted as liabilities, the interest rate that FHN pays for deposits is very low (0.22%, total 170M interest paid out of 75B deposits). Therefore, only corporate bonds issued are considered in calculating debt size.</a:t>
            </a:r>
            <a:endParaRPr sz="2000"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265500" y="1341120"/>
            <a:ext cx="4045200" cy="2068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4000"/>
              <a:t>Capital Structure</a:t>
            </a:r>
            <a:endParaRPr sz="4000"/>
          </a:p>
        </p:txBody>
      </p:sp>
      <p:sp>
        <p:nvSpPr>
          <p:cNvPr id="184" name="Google Shape;184;p25"/>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a:p>
        </p:txBody>
      </p:sp>
      <p:pic>
        <p:nvPicPr>
          <p:cNvPr id="185" name="Google Shape;185;p25"/>
          <p:cNvPicPr preferRelativeResize="0"/>
          <p:nvPr/>
        </p:nvPicPr>
        <p:blipFill rotWithShape="1">
          <a:blip r:embed="rId3">
            <a:alphaModFix/>
          </a:blip>
          <a:srcRect/>
          <a:stretch/>
        </p:blipFill>
        <p:spPr>
          <a:xfrm>
            <a:off x="4656772" y="229870"/>
            <a:ext cx="4349219" cy="46393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311725" y="274321"/>
            <a:ext cx="8520600" cy="72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Key Performance Indicators</a:t>
            </a:r>
            <a:endParaRPr sz="4000"/>
          </a:p>
        </p:txBody>
      </p:sp>
      <p:sp>
        <p:nvSpPr>
          <p:cNvPr id="191" name="Google Shape;191;p26"/>
          <p:cNvSpPr txBox="1">
            <a:spLocks noGrp="1"/>
          </p:cNvSpPr>
          <p:nvPr>
            <p:ph type="body" idx="1"/>
          </p:nvPr>
        </p:nvSpPr>
        <p:spPr>
          <a:xfrm>
            <a:off x="311700" y="1505700"/>
            <a:ext cx="8686200" cy="296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600"/>
          </a:p>
        </p:txBody>
      </p:sp>
      <p:pic>
        <p:nvPicPr>
          <p:cNvPr id="192" name="Google Shape;192;p26"/>
          <p:cNvPicPr preferRelativeResize="0"/>
          <p:nvPr/>
        </p:nvPicPr>
        <p:blipFill rotWithShape="1">
          <a:blip r:embed="rId3">
            <a:alphaModFix/>
          </a:blip>
          <a:srcRect/>
          <a:stretch/>
        </p:blipFill>
        <p:spPr>
          <a:xfrm>
            <a:off x="376077" y="1505700"/>
            <a:ext cx="8557496" cy="2254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311725" y="236220"/>
            <a:ext cx="8520600" cy="8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Multiple Valuation</a:t>
            </a:r>
            <a:endParaRPr sz="4000"/>
          </a:p>
        </p:txBody>
      </p:sp>
      <p:sp>
        <p:nvSpPr>
          <p:cNvPr id="198" name="Google Shape;198;p27"/>
          <p:cNvSpPr txBox="1">
            <a:spLocks noGrp="1"/>
          </p:cNvSpPr>
          <p:nvPr>
            <p:ph type="body" idx="1"/>
          </p:nvPr>
        </p:nvSpPr>
        <p:spPr>
          <a:xfrm>
            <a:off x="311700" y="1505700"/>
            <a:ext cx="8686200" cy="2964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600"/>
          </a:p>
        </p:txBody>
      </p:sp>
      <p:pic>
        <p:nvPicPr>
          <p:cNvPr id="199" name="Google Shape;199;p27"/>
          <p:cNvPicPr preferRelativeResize="0"/>
          <p:nvPr/>
        </p:nvPicPr>
        <p:blipFill rotWithShape="1">
          <a:blip r:embed="rId3">
            <a:alphaModFix/>
          </a:blip>
          <a:srcRect/>
          <a:stretch/>
        </p:blipFill>
        <p:spPr>
          <a:xfrm>
            <a:off x="276970" y="1505700"/>
            <a:ext cx="8520599" cy="2826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11725" y="236220"/>
            <a:ext cx="8520600" cy="8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Gordon Growth Model</a:t>
            </a:r>
            <a:endParaRPr sz="4000"/>
          </a:p>
        </p:txBody>
      </p:sp>
      <p:sp>
        <p:nvSpPr>
          <p:cNvPr id="205" name="Google Shape;205;p28"/>
          <p:cNvSpPr txBox="1">
            <a:spLocks noGrp="1"/>
          </p:cNvSpPr>
          <p:nvPr>
            <p:ph type="body" idx="1"/>
          </p:nvPr>
        </p:nvSpPr>
        <p:spPr>
          <a:xfrm>
            <a:off x="311700" y="1505700"/>
            <a:ext cx="8686200" cy="3531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600"/>
          </a:p>
        </p:txBody>
      </p:sp>
      <p:pic>
        <p:nvPicPr>
          <p:cNvPr id="206" name="Google Shape;206;p28"/>
          <p:cNvPicPr preferRelativeResize="0"/>
          <p:nvPr/>
        </p:nvPicPr>
        <p:blipFill rotWithShape="1">
          <a:blip r:embed="rId3">
            <a:alphaModFix/>
          </a:blip>
          <a:srcRect/>
          <a:stretch/>
        </p:blipFill>
        <p:spPr>
          <a:xfrm>
            <a:off x="242743" y="1505700"/>
            <a:ext cx="3902538" cy="3096546"/>
          </a:xfrm>
          <a:prstGeom prst="rect">
            <a:avLst/>
          </a:prstGeom>
          <a:noFill/>
          <a:ln>
            <a:noFill/>
          </a:ln>
        </p:spPr>
      </p:pic>
      <p:pic>
        <p:nvPicPr>
          <p:cNvPr id="207" name="Google Shape;207;p28"/>
          <p:cNvPicPr preferRelativeResize="0"/>
          <p:nvPr/>
        </p:nvPicPr>
        <p:blipFill rotWithShape="1">
          <a:blip r:embed="rId4">
            <a:alphaModFix/>
          </a:blip>
          <a:srcRect/>
          <a:stretch/>
        </p:blipFill>
        <p:spPr>
          <a:xfrm>
            <a:off x="4329616" y="1505700"/>
            <a:ext cx="4668334" cy="2568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311725" y="236220"/>
            <a:ext cx="8520600" cy="8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Total Payout Model</a:t>
            </a:r>
            <a:endParaRPr sz="4000"/>
          </a:p>
        </p:txBody>
      </p:sp>
      <p:sp>
        <p:nvSpPr>
          <p:cNvPr id="213" name="Google Shape;213;p29"/>
          <p:cNvSpPr txBox="1">
            <a:spLocks noGrp="1"/>
          </p:cNvSpPr>
          <p:nvPr>
            <p:ph type="body" idx="1"/>
          </p:nvPr>
        </p:nvSpPr>
        <p:spPr>
          <a:xfrm>
            <a:off x="311700" y="1505700"/>
            <a:ext cx="8686200" cy="3531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600"/>
          </a:p>
        </p:txBody>
      </p:sp>
      <p:pic>
        <p:nvPicPr>
          <p:cNvPr id="214" name="Google Shape;214;p29"/>
          <p:cNvPicPr preferRelativeResize="0"/>
          <p:nvPr/>
        </p:nvPicPr>
        <p:blipFill rotWithShape="1">
          <a:blip r:embed="rId3">
            <a:alphaModFix/>
          </a:blip>
          <a:srcRect/>
          <a:stretch/>
        </p:blipFill>
        <p:spPr>
          <a:xfrm>
            <a:off x="311700" y="1505700"/>
            <a:ext cx="3907299" cy="2987040"/>
          </a:xfrm>
          <a:prstGeom prst="rect">
            <a:avLst/>
          </a:prstGeom>
          <a:noFill/>
          <a:ln>
            <a:noFill/>
          </a:ln>
        </p:spPr>
      </p:pic>
      <p:pic>
        <p:nvPicPr>
          <p:cNvPr id="215" name="Google Shape;215;p29"/>
          <p:cNvPicPr preferRelativeResize="0"/>
          <p:nvPr/>
        </p:nvPicPr>
        <p:blipFill rotWithShape="1">
          <a:blip r:embed="rId4">
            <a:alphaModFix/>
          </a:blip>
          <a:srcRect/>
          <a:stretch/>
        </p:blipFill>
        <p:spPr>
          <a:xfrm>
            <a:off x="4276211" y="1505700"/>
            <a:ext cx="4664526" cy="26502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213360" y="236220"/>
            <a:ext cx="8784600" cy="8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Inference</a:t>
            </a:r>
            <a:endParaRPr sz="4000"/>
          </a:p>
        </p:txBody>
      </p:sp>
      <p:sp>
        <p:nvSpPr>
          <p:cNvPr id="221" name="Google Shape;221;p30"/>
          <p:cNvSpPr txBox="1">
            <a:spLocks noGrp="1"/>
          </p:cNvSpPr>
          <p:nvPr>
            <p:ph type="body" idx="1"/>
          </p:nvPr>
        </p:nvSpPr>
        <p:spPr>
          <a:xfrm>
            <a:off x="311700" y="1341120"/>
            <a:ext cx="8686200" cy="3695700"/>
          </a:xfrm>
          <a:prstGeom prst="rect">
            <a:avLst/>
          </a:prstGeom>
          <a:noFill/>
          <a:ln>
            <a:noFill/>
          </a:ln>
        </p:spPr>
        <p:txBody>
          <a:bodyPr spcFirstLastPara="1" wrap="square" lIns="91425" tIns="91425" rIns="91425" bIns="91425" anchor="t" anchorCtr="0">
            <a:normAutofit/>
          </a:bodyPr>
          <a:lstStyle/>
          <a:p>
            <a:pPr marL="342900" lvl="0" indent="-336550" algn="l" rtl="0">
              <a:lnSpc>
                <a:spcPct val="140000"/>
              </a:lnSpc>
              <a:spcBef>
                <a:spcPts val="0"/>
              </a:spcBef>
              <a:spcAft>
                <a:spcPts val="0"/>
              </a:spcAft>
              <a:buClr>
                <a:schemeClr val="dk1"/>
              </a:buClr>
              <a:buSzPts val="1200"/>
              <a:buFont typeface="Noto Sans Symbols"/>
              <a:buChar char="◆"/>
            </a:pPr>
            <a:r>
              <a:rPr lang="en" sz="2000" dirty="0">
                <a:solidFill>
                  <a:schemeClr val="dk1"/>
                </a:solidFill>
              </a:rPr>
              <a:t>FHN has a strong financial performance compared with similar banks.</a:t>
            </a:r>
            <a:endParaRPr sz="1100" dirty="0">
              <a:solidFill>
                <a:schemeClr val="dk1"/>
              </a:solidFill>
            </a:endParaRPr>
          </a:p>
          <a:p>
            <a:pPr marL="342900" lvl="0" indent="-336550" algn="l" rtl="0">
              <a:lnSpc>
                <a:spcPct val="140000"/>
              </a:lnSpc>
              <a:spcBef>
                <a:spcPts val="0"/>
              </a:spcBef>
              <a:spcAft>
                <a:spcPts val="0"/>
              </a:spcAft>
              <a:buClr>
                <a:schemeClr val="dk1"/>
              </a:buClr>
              <a:buSzPts val="1200"/>
              <a:buFont typeface="Noto Sans Symbols"/>
              <a:buChar char="◆"/>
            </a:pPr>
            <a:r>
              <a:rPr lang="en" sz="2000" dirty="0">
                <a:solidFill>
                  <a:schemeClr val="dk1"/>
                </a:solidFill>
              </a:rPr>
              <a:t>Its PE and price/book ratio are near industry average.</a:t>
            </a:r>
            <a:endParaRPr sz="1100" dirty="0">
              <a:solidFill>
                <a:schemeClr val="dk1"/>
              </a:solidFill>
            </a:endParaRPr>
          </a:p>
          <a:p>
            <a:pPr marL="342900" lvl="0" indent="-336550" algn="l" rtl="0">
              <a:lnSpc>
                <a:spcPct val="140000"/>
              </a:lnSpc>
              <a:spcBef>
                <a:spcPts val="0"/>
              </a:spcBef>
              <a:spcAft>
                <a:spcPts val="0"/>
              </a:spcAft>
              <a:buClr>
                <a:schemeClr val="dk1"/>
              </a:buClr>
              <a:buSzPts val="1200"/>
              <a:buFont typeface="Noto Sans Symbols"/>
              <a:buChar char="◆"/>
            </a:pPr>
            <a:r>
              <a:rPr lang="en" sz="2000" dirty="0">
                <a:solidFill>
                  <a:schemeClr val="dk1"/>
                </a:solidFill>
              </a:rPr>
              <a:t>Its pre-announcement stock price of $18.25 was within the estimated range from $17.26 (growth model) and $21.96 (payout model).</a:t>
            </a:r>
            <a:endParaRPr sz="1100" dirty="0">
              <a:solidFill>
                <a:schemeClr val="dk1"/>
              </a:solidFill>
            </a:endParaRPr>
          </a:p>
          <a:p>
            <a:pPr marL="0" lvl="0" indent="0" algn="l" rtl="0">
              <a:lnSpc>
                <a:spcPct val="105000"/>
              </a:lnSpc>
              <a:spcBef>
                <a:spcPts val="0"/>
              </a:spcBef>
              <a:spcAft>
                <a:spcPts val="0"/>
              </a:spcAft>
              <a:buSzPts val="1300"/>
              <a:buNone/>
            </a:pPr>
            <a:endParaRPr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65500" y="1733850"/>
            <a:ext cx="4045200" cy="1675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70000"/>
              <a:buNone/>
            </a:pPr>
            <a:r>
              <a:rPr lang="en" sz="4000"/>
              <a:t>Acquisition NPV Calculations</a:t>
            </a:r>
            <a:endParaRPr sz="4000"/>
          </a:p>
        </p:txBody>
      </p:sp>
      <p:sp>
        <p:nvSpPr>
          <p:cNvPr id="227" name="Google Shape;227;p31"/>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a:p>
        </p:txBody>
      </p:sp>
      <p:pic>
        <p:nvPicPr>
          <p:cNvPr id="228" name="Google Shape;228;p31"/>
          <p:cNvPicPr preferRelativeResize="0"/>
          <p:nvPr/>
        </p:nvPicPr>
        <p:blipFill rotWithShape="1">
          <a:blip r:embed="rId3">
            <a:alphaModFix/>
          </a:blip>
          <a:srcRect/>
          <a:stretch/>
        </p:blipFill>
        <p:spPr>
          <a:xfrm>
            <a:off x="4697302" y="251155"/>
            <a:ext cx="4317446" cy="44049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 </a:t>
            </a:r>
            <a:endParaRPr/>
          </a:p>
          <a:p>
            <a:pPr marL="0" lvl="0" indent="0" algn="l" rtl="0">
              <a:spcBef>
                <a:spcPts val="0"/>
              </a:spcBef>
              <a:spcAft>
                <a:spcPts val="0"/>
              </a:spcAft>
              <a:buNone/>
            </a:pPr>
            <a:r>
              <a:rPr lang="en"/>
              <a:t>TD Bank  </a:t>
            </a:r>
            <a:endParaRPr/>
          </a:p>
        </p:txBody>
      </p:sp>
      <p:sp>
        <p:nvSpPr>
          <p:cNvPr id="74" name="Google Shape;74;p14"/>
          <p:cNvSpPr txBox="1"/>
          <p:nvPr/>
        </p:nvSpPr>
        <p:spPr>
          <a:xfrm>
            <a:off x="4572000" y="1112550"/>
            <a:ext cx="41664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1200">
              <a:latin typeface="Roboto"/>
              <a:ea typeface="Roboto"/>
              <a:cs typeface="Roboto"/>
              <a:sym typeface="Roboto"/>
            </a:endParaRPr>
          </a:p>
        </p:txBody>
      </p:sp>
      <p:sp>
        <p:nvSpPr>
          <p:cNvPr id="75" name="Google Shape;75;p14"/>
          <p:cNvSpPr txBox="1"/>
          <p:nvPr/>
        </p:nvSpPr>
        <p:spPr>
          <a:xfrm>
            <a:off x="4400275" y="119250"/>
            <a:ext cx="4611000" cy="4386900"/>
          </a:xfrm>
          <a:prstGeom prst="rect">
            <a:avLst/>
          </a:prstGeom>
          <a:noFill/>
          <a:ln>
            <a:noFill/>
          </a:ln>
        </p:spPr>
        <p:txBody>
          <a:bodyPr spcFirstLastPara="1" wrap="square" lIns="91425" tIns="91425" rIns="91425" bIns="91425" anchor="ctr" anchorCtr="0">
            <a:spAutoFit/>
          </a:bodyPr>
          <a:lstStyle/>
          <a:p>
            <a:pPr marL="0" lvl="0" indent="0" algn="just" rtl="0">
              <a:spcBef>
                <a:spcPts val="0"/>
              </a:spcBef>
              <a:spcAft>
                <a:spcPts val="0"/>
              </a:spcAft>
              <a:buNone/>
            </a:pPr>
            <a:r>
              <a:rPr lang="en" sz="1200">
                <a:solidFill>
                  <a:schemeClr val="dk1"/>
                </a:solidFill>
                <a:highlight>
                  <a:srgbClr val="FFFFFF"/>
                </a:highlight>
                <a:latin typeface="Roboto"/>
                <a:ea typeface="Roboto"/>
                <a:cs typeface="Roboto"/>
                <a:sym typeface="Roboto"/>
              </a:rPr>
              <a:t>The </a:t>
            </a:r>
            <a:r>
              <a:rPr lang="en" sz="1200">
                <a:solidFill>
                  <a:schemeClr val="dk1"/>
                </a:solidFill>
                <a:latin typeface="Roboto"/>
                <a:ea typeface="Roboto"/>
                <a:cs typeface="Roboto"/>
                <a:sym typeface="Roboto"/>
              </a:rPr>
              <a:t>Toronto-Dominion Bank is a Canadian </a:t>
            </a:r>
            <a:r>
              <a:rPr lang="en" sz="1200">
                <a:solidFill>
                  <a:schemeClr val="dk1"/>
                </a:solidFill>
                <a:highlight>
                  <a:srgbClr val="FFFFFF"/>
                </a:highlight>
                <a:latin typeface="Roboto"/>
                <a:ea typeface="Roboto"/>
                <a:cs typeface="Roboto"/>
                <a:sym typeface="Roboto"/>
              </a:rPr>
              <a:t>multinational banking and financial services corporation headquartered in </a:t>
            </a:r>
            <a:r>
              <a:rPr lang="en" sz="1200">
                <a:solidFill>
                  <a:schemeClr val="dk1"/>
                </a:solidFill>
                <a:latin typeface="Roboto"/>
                <a:ea typeface="Roboto"/>
                <a:cs typeface="Roboto"/>
                <a:sym typeface="Roboto"/>
              </a:rPr>
              <a:t>Toronto-Ontario</a:t>
            </a:r>
            <a:r>
              <a:rPr lang="en" sz="1200">
                <a:solidFill>
                  <a:schemeClr val="dk1"/>
                </a:solidFill>
                <a:highlight>
                  <a:srgbClr val="FFFFFF"/>
                </a:highlight>
                <a:latin typeface="Roboto"/>
                <a:ea typeface="Roboto"/>
                <a:cs typeface="Roboto"/>
                <a:sym typeface="Roboto"/>
              </a:rPr>
              <a:t>. TD ranks amongst the 10 largest banks in North America by assets and serves more than 26 million customers </a:t>
            </a:r>
            <a:r>
              <a:rPr lang="en" sz="1100">
                <a:solidFill>
                  <a:schemeClr val="dk1"/>
                </a:solidFill>
                <a:highlight>
                  <a:srgbClr val="FFFFFF"/>
                </a:highlight>
                <a:latin typeface="Roboto"/>
                <a:ea typeface="Roboto"/>
                <a:cs typeface="Roboto"/>
                <a:sym typeface="Roboto"/>
              </a:rPr>
              <a:t>with over 25,000 employees and deep roots dating back more than 150 years. </a:t>
            </a:r>
            <a:r>
              <a:rPr lang="en" sz="1200">
                <a:solidFill>
                  <a:schemeClr val="dk1"/>
                </a:solidFill>
                <a:highlight>
                  <a:srgbClr val="FFFFFF"/>
                </a:highlight>
                <a:latin typeface="Roboto"/>
                <a:ea typeface="Roboto"/>
                <a:cs typeface="Roboto"/>
                <a:sym typeface="Roboto"/>
              </a:rPr>
              <a:t>TD’s three key businesses operate in a number of locations in financial centre’s around the globe.</a:t>
            </a:r>
            <a:endParaRPr sz="1200">
              <a:solidFill>
                <a:schemeClr val="dk1"/>
              </a:solidFill>
              <a:highlight>
                <a:srgbClr val="FFFFFF"/>
              </a:highlight>
              <a:latin typeface="Roboto"/>
              <a:ea typeface="Roboto"/>
              <a:cs typeface="Roboto"/>
              <a:sym typeface="Roboto"/>
            </a:endParaRPr>
          </a:p>
          <a:p>
            <a:pPr marL="457200" lvl="0" indent="-317500" algn="just" rtl="0">
              <a:spcBef>
                <a:spcPts val="1200"/>
              </a:spcBef>
              <a:spcAft>
                <a:spcPts val="0"/>
              </a:spcAft>
              <a:buClr>
                <a:schemeClr val="dk1"/>
              </a:buClr>
              <a:buSzPts val="1400"/>
              <a:buChar char="●"/>
            </a:pPr>
            <a:r>
              <a:rPr lang="en" sz="1200" b="1">
                <a:solidFill>
                  <a:schemeClr val="dk1"/>
                </a:solidFill>
                <a:highlight>
                  <a:srgbClr val="FFFFFF"/>
                </a:highlight>
                <a:latin typeface="Roboto"/>
                <a:ea typeface="Roboto"/>
                <a:cs typeface="Roboto"/>
                <a:sym typeface="Roboto"/>
              </a:rPr>
              <a:t>Canadian</a:t>
            </a:r>
            <a:r>
              <a:rPr lang="en" sz="2800">
                <a:solidFill>
                  <a:schemeClr val="dk1"/>
                </a:solidFill>
                <a:latin typeface="Merriweather"/>
                <a:ea typeface="Merriweather"/>
                <a:cs typeface="Merriweather"/>
                <a:sym typeface="Merriweather"/>
              </a:rPr>
              <a:t> </a:t>
            </a:r>
            <a:r>
              <a:rPr lang="en" sz="1200" b="1">
                <a:solidFill>
                  <a:schemeClr val="dk1"/>
                </a:solidFill>
                <a:highlight>
                  <a:srgbClr val="FFFFFF"/>
                </a:highlight>
                <a:latin typeface="Roboto"/>
                <a:ea typeface="Roboto"/>
                <a:cs typeface="Roboto"/>
                <a:sym typeface="Roboto"/>
              </a:rPr>
              <a:t>Retail</a:t>
            </a:r>
            <a:r>
              <a:rPr lang="en" sz="1200">
                <a:solidFill>
                  <a:schemeClr val="dk1"/>
                </a:solidFill>
                <a:highlight>
                  <a:srgbClr val="FFFFFF"/>
                </a:highlight>
                <a:latin typeface="Roboto"/>
                <a:ea typeface="Roboto"/>
                <a:cs typeface="Roboto"/>
                <a:sym typeface="Roboto"/>
              </a:rPr>
              <a:t>:TD Canada Trust, Business Banking, TD Auto Finance, TD Wealth, TD Direct Investing and TD Insurance</a:t>
            </a:r>
            <a:endParaRPr sz="1200">
              <a:solidFill>
                <a:schemeClr val="dk1"/>
              </a:solidFill>
              <a:highlight>
                <a:srgbClr val="FFFFFF"/>
              </a:highlight>
              <a:latin typeface="Roboto"/>
              <a:ea typeface="Roboto"/>
              <a:cs typeface="Roboto"/>
              <a:sym typeface="Roboto"/>
            </a:endParaRPr>
          </a:p>
          <a:p>
            <a:pPr marL="457200" lvl="0" indent="-304800" algn="just" rtl="0">
              <a:spcBef>
                <a:spcPts val="0"/>
              </a:spcBef>
              <a:spcAft>
                <a:spcPts val="0"/>
              </a:spcAft>
              <a:buClr>
                <a:schemeClr val="dk1"/>
              </a:buClr>
              <a:buSzPts val="1200"/>
              <a:buChar char="●"/>
            </a:pPr>
            <a:r>
              <a:rPr lang="en" sz="1200" b="1">
                <a:solidFill>
                  <a:schemeClr val="dk1"/>
                </a:solidFill>
                <a:highlight>
                  <a:srgbClr val="FFFFFF"/>
                </a:highlight>
                <a:latin typeface="Roboto"/>
                <a:ea typeface="Roboto"/>
                <a:cs typeface="Roboto"/>
                <a:sym typeface="Roboto"/>
              </a:rPr>
              <a:t>U.S. Retail</a:t>
            </a:r>
            <a:r>
              <a:rPr lang="en" sz="1200">
                <a:solidFill>
                  <a:schemeClr val="dk1"/>
                </a:solidFill>
                <a:highlight>
                  <a:srgbClr val="FFFFFF"/>
                </a:highlight>
                <a:latin typeface="Roboto"/>
                <a:ea typeface="Roboto"/>
                <a:cs typeface="Roboto"/>
                <a:sym typeface="Roboto"/>
              </a:rPr>
              <a:t>:TD Bank, America’s Most Convenient Bank, TD Auto Finance (U.S.), TD Wealth (U.S.) and TD’s investment in Schwab</a:t>
            </a:r>
            <a:endParaRPr sz="1200">
              <a:solidFill>
                <a:schemeClr val="dk1"/>
              </a:solidFill>
              <a:highlight>
                <a:srgbClr val="FFFFFF"/>
              </a:highlight>
              <a:latin typeface="Roboto"/>
              <a:ea typeface="Roboto"/>
              <a:cs typeface="Roboto"/>
              <a:sym typeface="Roboto"/>
            </a:endParaRPr>
          </a:p>
          <a:p>
            <a:pPr marL="457200" lvl="0" indent="-304800" algn="just" rtl="0">
              <a:spcBef>
                <a:spcPts val="1200"/>
              </a:spcBef>
              <a:spcAft>
                <a:spcPts val="0"/>
              </a:spcAft>
              <a:buClr>
                <a:schemeClr val="dk1"/>
              </a:buClr>
              <a:buSzPts val="1200"/>
              <a:buChar char="●"/>
            </a:pPr>
            <a:r>
              <a:rPr lang="en" sz="1200" b="1">
                <a:solidFill>
                  <a:schemeClr val="dk1"/>
                </a:solidFill>
                <a:highlight>
                  <a:srgbClr val="FFFFFF"/>
                </a:highlight>
                <a:latin typeface="Roboto"/>
                <a:ea typeface="Roboto"/>
                <a:cs typeface="Roboto"/>
                <a:sym typeface="Roboto"/>
              </a:rPr>
              <a:t>Wholesale Banking</a:t>
            </a:r>
            <a:r>
              <a:rPr lang="en" sz="1200">
                <a:solidFill>
                  <a:schemeClr val="dk1"/>
                </a:solidFill>
                <a:highlight>
                  <a:srgbClr val="FFFFFF"/>
                </a:highlight>
                <a:latin typeface="Roboto"/>
                <a:ea typeface="Roboto"/>
                <a:cs typeface="Roboto"/>
                <a:sym typeface="Roboto"/>
              </a:rPr>
              <a:t>:TD Securities</a:t>
            </a:r>
            <a:endParaRPr sz="1200">
              <a:solidFill>
                <a:schemeClr val="dk1"/>
              </a:solidFill>
              <a:highlight>
                <a:srgbClr val="FFFFFF"/>
              </a:highlight>
              <a:latin typeface="Roboto"/>
              <a:ea typeface="Roboto"/>
              <a:cs typeface="Roboto"/>
              <a:sym typeface="Roboto"/>
            </a:endParaRPr>
          </a:p>
          <a:p>
            <a:pPr marL="457200" lvl="0" indent="-304800" algn="just" rtl="0">
              <a:spcBef>
                <a:spcPts val="1200"/>
              </a:spcBef>
              <a:spcAft>
                <a:spcPts val="0"/>
              </a:spcAft>
              <a:buClr>
                <a:schemeClr val="dk1"/>
              </a:buClr>
              <a:buSzPts val="1200"/>
              <a:buFont typeface="Roboto"/>
              <a:buChar char="●"/>
            </a:pPr>
            <a:r>
              <a:rPr lang="en" sz="1200">
                <a:solidFill>
                  <a:schemeClr val="dk1"/>
                </a:solidFill>
                <a:highlight>
                  <a:schemeClr val="lt1"/>
                </a:highlight>
                <a:latin typeface="Roboto"/>
                <a:ea typeface="Roboto"/>
                <a:cs typeface="Roboto"/>
                <a:sym typeface="Roboto"/>
              </a:rPr>
              <a:t>TD also ranks among the world's leading online financial services firms</a:t>
            </a:r>
            <a:endParaRPr sz="1200">
              <a:solidFill>
                <a:schemeClr val="dk1"/>
              </a:solidFill>
              <a:highlight>
                <a:schemeClr val="lt1"/>
              </a:highlight>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en" sz="1200">
                <a:solidFill>
                  <a:schemeClr val="dk1"/>
                </a:solidFill>
                <a:highlight>
                  <a:schemeClr val="lt1"/>
                </a:highlight>
                <a:latin typeface="Roboto"/>
                <a:ea typeface="Roboto"/>
                <a:cs typeface="Roboto"/>
                <a:sym typeface="Roboto"/>
              </a:rPr>
              <a:t>Has more than 15 million customers and CDN$1.7 trillion in assets as of October 31, 2021</a:t>
            </a:r>
            <a:endParaRPr sz="1200">
              <a:solidFill>
                <a:schemeClr val="dk1"/>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100">
                <a:solidFill>
                  <a:schemeClr val="dk1"/>
                </a:solidFill>
                <a:highlight>
                  <a:schemeClr val="lt1"/>
                </a:highlight>
                <a:latin typeface="Roboto"/>
                <a:ea typeface="Roboto"/>
                <a:cs typeface="Roboto"/>
                <a:sym typeface="Roboto"/>
              </a:rPr>
              <a:t>TD Bank is one of the 10 largest banks in the U.S., </a:t>
            </a:r>
            <a:endParaRPr sz="1200">
              <a:solidFill>
                <a:schemeClr val="dk1"/>
              </a:solidFill>
              <a:highlight>
                <a:srgbClr val="FFFFFF"/>
              </a:highlight>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311725" y="236220"/>
            <a:ext cx="8520600" cy="88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a:t>Assumptions in NPV Calculations</a:t>
            </a:r>
            <a:endParaRPr sz="4000"/>
          </a:p>
        </p:txBody>
      </p:sp>
      <p:sp>
        <p:nvSpPr>
          <p:cNvPr id="234" name="Google Shape;234;p32"/>
          <p:cNvSpPr txBox="1">
            <a:spLocks noGrp="1"/>
          </p:cNvSpPr>
          <p:nvPr>
            <p:ph type="body" idx="1"/>
          </p:nvPr>
        </p:nvSpPr>
        <p:spPr>
          <a:xfrm>
            <a:off x="311700" y="1505700"/>
            <a:ext cx="8686200" cy="3531000"/>
          </a:xfrm>
          <a:prstGeom prst="rect">
            <a:avLst/>
          </a:prstGeom>
          <a:noFill/>
          <a:ln>
            <a:noFill/>
          </a:ln>
        </p:spPr>
        <p:txBody>
          <a:bodyPr spcFirstLastPara="1" wrap="square" lIns="91425" tIns="91425" rIns="91425" bIns="91425" anchor="t" anchorCtr="0">
            <a:normAutofit/>
          </a:bodyPr>
          <a:lstStyle/>
          <a:p>
            <a:pPr marL="457200" lvl="0" indent="-438150" algn="l" rtl="0">
              <a:lnSpc>
                <a:spcPct val="105000"/>
              </a:lnSpc>
              <a:spcBef>
                <a:spcPts val="0"/>
              </a:spcBef>
              <a:spcAft>
                <a:spcPts val="0"/>
              </a:spcAft>
              <a:buClr>
                <a:schemeClr val="dk1"/>
              </a:buClr>
              <a:buSzPts val="1000"/>
              <a:buFont typeface="Noto Sans Symbols"/>
              <a:buChar char="⮚"/>
            </a:pPr>
            <a:r>
              <a:rPr lang="en" sz="2400" dirty="0">
                <a:solidFill>
                  <a:schemeClr val="dk1"/>
                </a:solidFill>
              </a:rPr>
              <a:t>Free cash flow: net income of current year</a:t>
            </a:r>
            <a:endParaRPr sz="900" dirty="0">
              <a:solidFill>
                <a:schemeClr val="dk1"/>
              </a:solidFill>
            </a:endParaRPr>
          </a:p>
          <a:p>
            <a:pPr marL="457200" lvl="0" indent="-374650" algn="l" rtl="0">
              <a:lnSpc>
                <a:spcPct val="105000"/>
              </a:lnSpc>
              <a:spcBef>
                <a:spcPts val="0"/>
              </a:spcBef>
              <a:spcAft>
                <a:spcPts val="0"/>
              </a:spcAft>
              <a:buSzPts val="1300"/>
              <a:buFont typeface="Noto Sans Symbols"/>
              <a:buNone/>
            </a:pPr>
            <a:endParaRPr sz="2400" dirty="0">
              <a:solidFill>
                <a:schemeClr val="dk1"/>
              </a:solidFill>
            </a:endParaRPr>
          </a:p>
          <a:p>
            <a:pPr marL="457200" lvl="0" indent="-438150" algn="l" rtl="0">
              <a:lnSpc>
                <a:spcPct val="105000"/>
              </a:lnSpc>
              <a:spcBef>
                <a:spcPts val="0"/>
              </a:spcBef>
              <a:spcAft>
                <a:spcPts val="0"/>
              </a:spcAft>
              <a:buClr>
                <a:schemeClr val="dk1"/>
              </a:buClr>
              <a:buSzPts val="1000"/>
              <a:buFont typeface="Noto Sans Symbols"/>
              <a:buChar char="⮚"/>
            </a:pPr>
            <a:r>
              <a:rPr lang="en" sz="2400" dirty="0">
                <a:solidFill>
                  <a:schemeClr val="dk1"/>
                </a:solidFill>
              </a:rPr>
              <a:t>Growth rate: both net income and EPS growth rates are too high and unsustainable, so three grow rates are assigned to calculate different NPVs. A positive NPV can be achieved when the growth rate is larger than 2.3%.</a:t>
            </a:r>
            <a:endParaRPr sz="24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Merger and Acquisition Terms</a:t>
            </a:r>
            <a:endParaRPr/>
          </a:p>
        </p:txBody>
      </p:sp>
      <p:sp>
        <p:nvSpPr>
          <p:cNvPr id="240" name="Google Shape;240;p33"/>
          <p:cNvSpPr txBox="1">
            <a:spLocks noGrp="1"/>
          </p:cNvSpPr>
          <p:nvPr>
            <p:ph type="body" idx="1"/>
          </p:nvPr>
        </p:nvSpPr>
        <p:spPr>
          <a:xfrm>
            <a:off x="311700" y="1505700"/>
            <a:ext cx="8520600" cy="3407400"/>
          </a:xfrm>
          <a:prstGeom prst="rect">
            <a:avLst/>
          </a:prstGeom>
        </p:spPr>
        <p:txBody>
          <a:bodyPr spcFirstLastPara="1" wrap="square" lIns="91425" tIns="91425" rIns="91425" bIns="91425" anchor="t" anchorCtr="0">
            <a:noAutofit/>
          </a:bodyPr>
          <a:lstStyle/>
          <a:p>
            <a:pPr marL="457200" lvl="0" indent="-304800" algn="l" rtl="0">
              <a:spcBef>
                <a:spcPts val="1200"/>
              </a:spcBef>
              <a:spcAft>
                <a:spcPts val="0"/>
              </a:spcAft>
              <a:buClr>
                <a:schemeClr val="dk1"/>
              </a:buClr>
              <a:buSzPts val="1200"/>
              <a:buChar char="●"/>
            </a:pPr>
            <a:r>
              <a:rPr lang="en" sz="1200">
                <a:solidFill>
                  <a:schemeClr val="dk1"/>
                </a:solidFill>
              </a:rPr>
              <a:t>TD purchase First Horizon in an all-cash deal valued at US$13.4 billion, or US$25.00 per First Horizon ordinary share.</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highlight>
                  <a:srgbClr val="FFFFFF"/>
                </a:highlight>
              </a:rPr>
              <a:t>TD anticipates overall merger and integration expenses of US$1.3 billion, mostly in the first two years after the transaction closes.</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a:solidFill>
                  <a:schemeClr val="dk1"/>
                </a:solidFill>
                <a:highlight>
                  <a:srgbClr val="FFFFFF"/>
                </a:highlight>
              </a:rPr>
              <a:t>The transaction is scheduled to conclude in the first quarter of TD's fiscal year 2023, subject to regulatory clearance in Canada and the United States.</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a:solidFill>
                  <a:schemeClr val="dk1"/>
                </a:solidFill>
                <a:highlight>
                  <a:srgbClr val="FFFFFF"/>
                </a:highlight>
              </a:rPr>
              <a:t>If the deal does not conclude before November 27, 2022, First Horizon shareholders will receive an extra US$0.65 per share on an annualised basis.</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a:solidFill>
                  <a:schemeClr val="dk1"/>
                </a:solidFill>
                <a:highlight>
                  <a:srgbClr val="FFFFFF"/>
                </a:highlight>
              </a:rPr>
              <a:t>If the transaction does not close by February 27, 2023, it will be terminated, unless otherwise extended.</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a:solidFill>
                  <a:schemeClr val="dk1"/>
                </a:solidFill>
                <a:highlight>
                  <a:srgbClr val="FFFFFF"/>
                </a:highlight>
              </a:rPr>
              <a:t>TD has also committed to invest $494 million in non-voting First Horizon preferred stock.</a:t>
            </a:r>
            <a:endParaRPr sz="1200">
              <a:solidFill>
                <a:schemeClr val="dk1"/>
              </a:solidFill>
              <a:highlight>
                <a:srgbClr val="FFFFFF"/>
              </a:highlight>
            </a:endParaRPr>
          </a:p>
          <a:p>
            <a:pPr marL="457200" lvl="0" indent="-304800" algn="l" rtl="0">
              <a:spcBef>
                <a:spcPts val="0"/>
              </a:spcBef>
              <a:spcAft>
                <a:spcPts val="0"/>
              </a:spcAft>
              <a:buClr>
                <a:schemeClr val="dk1"/>
              </a:buClr>
              <a:buSzPts val="1200"/>
              <a:buChar char="●"/>
            </a:pPr>
            <a:r>
              <a:rPr lang="en" sz="1200">
                <a:solidFill>
                  <a:schemeClr val="dk1"/>
                </a:solidFill>
              </a:rPr>
              <a:t>The automatic share purchase plan set up for TD’s normal course issuer bid will be terminated automatically in line with its conditions.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In addition, a US$40 million contribution will be made to a First Horizon foundation.</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First Horizon intends to submit appropriate documents with the SEC in connection with the proposed transaction, including a proxy statement on Schedule 14A.</a:t>
            </a:r>
            <a:endParaRPr sz="1200">
              <a:solidFill>
                <a:schemeClr val="dk1"/>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Post merge analysis </a:t>
            </a:r>
            <a:endParaRPr/>
          </a:p>
        </p:txBody>
      </p:sp>
      <p:pic>
        <p:nvPicPr>
          <p:cNvPr id="246" name="Google Shape;246;p34"/>
          <p:cNvPicPr preferRelativeResize="0"/>
          <p:nvPr/>
        </p:nvPicPr>
        <p:blipFill>
          <a:blip r:embed="rId3">
            <a:alphaModFix/>
          </a:blip>
          <a:stretch>
            <a:fillRect/>
          </a:stretch>
        </p:blipFill>
        <p:spPr>
          <a:xfrm>
            <a:off x="4054392" y="1517925"/>
            <a:ext cx="5089610" cy="2862900"/>
          </a:xfrm>
          <a:prstGeom prst="rect">
            <a:avLst/>
          </a:prstGeom>
          <a:noFill/>
          <a:ln>
            <a:noFill/>
          </a:ln>
        </p:spPr>
      </p:pic>
      <p:pic>
        <p:nvPicPr>
          <p:cNvPr id="247" name="Google Shape;247;p34"/>
          <p:cNvPicPr preferRelativeResize="0"/>
          <p:nvPr/>
        </p:nvPicPr>
        <p:blipFill>
          <a:blip r:embed="rId4">
            <a:alphaModFix/>
          </a:blip>
          <a:stretch>
            <a:fillRect/>
          </a:stretch>
        </p:blipFill>
        <p:spPr>
          <a:xfrm>
            <a:off x="0" y="1542075"/>
            <a:ext cx="4284899" cy="28387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Synergies </a:t>
            </a:r>
            <a:endParaRPr/>
          </a:p>
        </p:txBody>
      </p:sp>
      <p:sp>
        <p:nvSpPr>
          <p:cNvPr id="253" name="Google Shape;253;p35"/>
          <p:cNvSpPr txBox="1">
            <a:spLocks noGrp="1"/>
          </p:cNvSpPr>
          <p:nvPr>
            <p:ph type="body" idx="1"/>
          </p:nvPr>
        </p:nvSpPr>
        <p:spPr>
          <a:xfrm>
            <a:off x="311700" y="1505700"/>
            <a:ext cx="3846000" cy="5829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solidFill>
                  <a:schemeClr val="dk1"/>
                </a:solidFill>
              </a:rPr>
              <a:t>Enhanced Growth Driven by Scale, Distribution and Geographic Reach</a:t>
            </a:r>
            <a:endParaRPr>
              <a:solidFill>
                <a:schemeClr val="dk1"/>
              </a:solidFill>
            </a:endParaRPr>
          </a:p>
        </p:txBody>
      </p:sp>
      <p:sp>
        <p:nvSpPr>
          <p:cNvPr id="254" name="Google Shape;254;p35"/>
          <p:cNvSpPr txBox="1">
            <a:spLocks noGrp="1"/>
          </p:cNvSpPr>
          <p:nvPr>
            <p:ph type="body" idx="2"/>
          </p:nvPr>
        </p:nvSpPr>
        <p:spPr>
          <a:xfrm>
            <a:off x="311725" y="2264350"/>
            <a:ext cx="3846000" cy="7125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Expansion into Fast-Growing Adjacent Southeastern U.S. Markets</a:t>
            </a:r>
            <a:endParaRPr>
              <a:solidFill>
                <a:schemeClr val="dk1"/>
              </a:solidFill>
            </a:endParaRPr>
          </a:p>
        </p:txBody>
      </p:sp>
      <p:sp>
        <p:nvSpPr>
          <p:cNvPr id="255" name="Google Shape;255;p35"/>
          <p:cNvSpPr txBox="1">
            <a:spLocks noGrp="1"/>
          </p:cNvSpPr>
          <p:nvPr>
            <p:ph type="body" idx="2"/>
          </p:nvPr>
        </p:nvSpPr>
        <p:spPr>
          <a:xfrm>
            <a:off x="311725" y="3051125"/>
            <a:ext cx="3846000" cy="6237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Attractive Financial Returns to TD</a:t>
            </a:r>
            <a:endParaRPr>
              <a:solidFill>
                <a:schemeClr val="dk1"/>
              </a:solidFill>
            </a:endParaRPr>
          </a:p>
        </p:txBody>
      </p:sp>
      <p:sp>
        <p:nvSpPr>
          <p:cNvPr id="256" name="Google Shape;256;p35"/>
          <p:cNvSpPr txBox="1">
            <a:spLocks noGrp="1"/>
          </p:cNvSpPr>
          <p:nvPr>
            <p:ph type="body" idx="2"/>
          </p:nvPr>
        </p:nvSpPr>
        <p:spPr>
          <a:xfrm>
            <a:off x="317925" y="3837900"/>
            <a:ext cx="3846000" cy="7125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Culturally Aligned with Consistent Risk Frameworks</a:t>
            </a:r>
            <a:endParaRPr>
              <a:solidFill>
                <a:schemeClr val="dk1"/>
              </a:solidFill>
            </a:endParaRPr>
          </a:p>
        </p:txBody>
      </p:sp>
      <p:sp>
        <p:nvSpPr>
          <p:cNvPr id="257" name="Google Shape;257;p35"/>
          <p:cNvSpPr txBox="1">
            <a:spLocks noGrp="1"/>
          </p:cNvSpPr>
          <p:nvPr>
            <p:ph type="body" idx="1"/>
          </p:nvPr>
        </p:nvSpPr>
        <p:spPr>
          <a:xfrm>
            <a:off x="4651125" y="1505700"/>
            <a:ext cx="3797400" cy="5829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Autofit/>
          </a:bodyPr>
          <a:lstStyle/>
          <a:p>
            <a:pPr marL="457200" lvl="0" indent="-284956" algn="l" rtl="0">
              <a:spcBef>
                <a:spcPts val="0"/>
              </a:spcBef>
              <a:spcAft>
                <a:spcPts val="0"/>
              </a:spcAft>
              <a:buClr>
                <a:schemeClr val="dk1"/>
              </a:buClr>
              <a:buSzPts val="888"/>
              <a:buChar char="●"/>
            </a:pPr>
            <a:r>
              <a:rPr lang="en" sz="887">
                <a:solidFill>
                  <a:schemeClr val="dk1"/>
                </a:solidFill>
              </a:rPr>
              <a:t>Sixth larger bank in the US bank </a:t>
            </a:r>
            <a:endParaRPr sz="887">
              <a:solidFill>
                <a:schemeClr val="dk1"/>
              </a:solidFill>
            </a:endParaRPr>
          </a:p>
          <a:p>
            <a:pPr marL="457200" lvl="0" indent="-284956" algn="l" rtl="0">
              <a:spcBef>
                <a:spcPts val="0"/>
              </a:spcBef>
              <a:spcAft>
                <a:spcPts val="0"/>
              </a:spcAft>
              <a:buClr>
                <a:schemeClr val="dk1"/>
              </a:buClr>
              <a:buSzPts val="888"/>
              <a:buChar char="●"/>
            </a:pPr>
            <a:r>
              <a:rPr lang="en" sz="887">
                <a:solidFill>
                  <a:schemeClr val="dk1"/>
                </a:solidFill>
              </a:rPr>
              <a:t>US$614 b  assets, US$469 b  deposits, 10.7 million customer</a:t>
            </a:r>
            <a:endParaRPr sz="887">
              <a:solidFill>
                <a:schemeClr val="dk1"/>
              </a:solidFill>
            </a:endParaRPr>
          </a:p>
          <a:p>
            <a:pPr marL="457200" lvl="0" indent="-284956" algn="l" rtl="0">
              <a:spcBef>
                <a:spcPts val="0"/>
              </a:spcBef>
              <a:spcAft>
                <a:spcPts val="0"/>
              </a:spcAft>
              <a:buClr>
                <a:schemeClr val="dk1"/>
              </a:buClr>
              <a:buSzPts val="888"/>
              <a:buChar char="●"/>
            </a:pPr>
            <a:r>
              <a:rPr lang="en" sz="887">
                <a:solidFill>
                  <a:schemeClr val="dk1"/>
                </a:solidFill>
              </a:rPr>
              <a:t>1,560 stores</a:t>
            </a:r>
            <a:endParaRPr sz="887">
              <a:solidFill>
                <a:schemeClr val="dk1"/>
              </a:solidFill>
            </a:endParaRPr>
          </a:p>
        </p:txBody>
      </p:sp>
      <p:sp>
        <p:nvSpPr>
          <p:cNvPr id="258" name="Google Shape;258;p35"/>
          <p:cNvSpPr txBox="1">
            <a:spLocks noGrp="1"/>
          </p:cNvSpPr>
          <p:nvPr>
            <p:ph type="body" idx="2"/>
          </p:nvPr>
        </p:nvSpPr>
        <p:spPr>
          <a:xfrm>
            <a:off x="4651150" y="2264350"/>
            <a:ext cx="3846000" cy="7125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457200" lvl="0" indent="-286385" algn="l" rtl="0">
              <a:spcBef>
                <a:spcPts val="0"/>
              </a:spcBef>
              <a:spcAft>
                <a:spcPts val="0"/>
              </a:spcAft>
              <a:buClr>
                <a:schemeClr val="dk1"/>
              </a:buClr>
              <a:buSzPct val="100000"/>
              <a:buChar char="●"/>
            </a:pPr>
            <a:r>
              <a:rPr lang="en">
                <a:solidFill>
                  <a:schemeClr val="dk1"/>
                </a:solidFill>
              </a:rPr>
              <a:t>Five-year projected population growth of 50% higher than the national average</a:t>
            </a:r>
            <a:endParaRPr>
              <a:solidFill>
                <a:schemeClr val="dk1"/>
              </a:solidFill>
            </a:endParaRPr>
          </a:p>
          <a:p>
            <a:pPr marL="457200" lvl="0" indent="-286385" algn="l" rtl="0">
              <a:spcBef>
                <a:spcPts val="0"/>
              </a:spcBef>
              <a:spcAft>
                <a:spcPts val="0"/>
              </a:spcAft>
              <a:buClr>
                <a:schemeClr val="dk1"/>
              </a:buClr>
              <a:buSzPct val="100000"/>
              <a:buChar char="●"/>
            </a:pPr>
            <a:r>
              <a:rPr lang="en">
                <a:solidFill>
                  <a:schemeClr val="dk1"/>
                </a:solidFill>
              </a:rPr>
              <a:t>#1 deposit in Tennessee and big presence in Louisiana.</a:t>
            </a:r>
            <a:endParaRPr>
              <a:solidFill>
                <a:schemeClr val="dk1"/>
              </a:solidFill>
            </a:endParaRPr>
          </a:p>
          <a:p>
            <a:pPr marL="457200" lvl="0" indent="-286385" algn="l" rtl="0">
              <a:spcBef>
                <a:spcPts val="0"/>
              </a:spcBef>
              <a:spcAft>
                <a:spcPts val="0"/>
              </a:spcAft>
              <a:buClr>
                <a:schemeClr val="dk1"/>
              </a:buClr>
              <a:buSzPct val="100000"/>
              <a:buChar char="●"/>
            </a:pPr>
            <a:r>
              <a:rPr lang="en">
                <a:solidFill>
                  <a:schemeClr val="dk1"/>
                </a:solidFill>
              </a:rPr>
              <a:t>More presence in Florida and the Carolinas</a:t>
            </a:r>
            <a:endParaRPr>
              <a:solidFill>
                <a:schemeClr val="dk1"/>
              </a:solidFill>
            </a:endParaRPr>
          </a:p>
        </p:txBody>
      </p:sp>
      <p:sp>
        <p:nvSpPr>
          <p:cNvPr id="259" name="Google Shape;259;p35"/>
          <p:cNvSpPr txBox="1">
            <a:spLocks noGrp="1"/>
          </p:cNvSpPr>
          <p:nvPr>
            <p:ph type="body" idx="2"/>
          </p:nvPr>
        </p:nvSpPr>
        <p:spPr>
          <a:xfrm>
            <a:off x="4651150" y="3051125"/>
            <a:ext cx="3846000" cy="6237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457200" lvl="0" indent="-292576" algn="l" rtl="0">
              <a:spcBef>
                <a:spcPts val="0"/>
              </a:spcBef>
              <a:spcAft>
                <a:spcPts val="0"/>
              </a:spcAft>
              <a:buClr>
                <a:schemeClr val="dk1"/>
              </a:buClr>
              <a:buSzPct val="100000"/>
              <a:buChar char="●"/>
            </a:pPr>
            <a:r>
              <a:rPr lang="en">
                <a:solidFill>
                  <a:schemeClr val="dk1"/>
                </a:solidFill>
              </a:rPr>
              <a:t>Accelerates TD’s long-term earnings growth</a:t>
            </a:r>
            <a:endParaRPr>
              <a:solidFill>
                <a:schemeClr val="dk1"/>
              </a:solidFill>
            </a:endParaRPr>
          </a:p>
          <a:p>
            <a:pPr marL="457200" lvl="0" indent="-292576" algn="l" rtl="0">
              <a:spcBef>
                <a:spcPts val="0"/>
              </a:spcBef>
              <a:spcAft>
                <a:spcPts val="0"/>
              </a:spcAft>
              <a:buClr>
                <a:schemeClr val="dk1"/>
              </a:buClr>
              <a:buSzPct val="100000"/>
              <a:buChar char="●"/>
            </a:pPr>
            <a:r>
              <a:rPr lang="en">
                <a:solidFill>
                  <a:schemeClr val="dk1"/>
                </a:solidFill>
              </a:rPr>
              <a:t>Strategic deployment of TD’s excess capital: -10% cost reduction </a:t>
            </a:r>
            <a:endParaRPr>
              <a:solidFill>
                <a:schemeClr val="dk1"/>
              </a:solidFill>
            </a:endParaRPr>
          </a:p>
        </p:txBody>
      </p:sp>
      <p:sp>
        <p:nvSpPr>
          <p:cNvPr id="260" name="Google Shape;260;p35"/>
          <p:cNvSpPr txBox="1">
            <a:spLocks noGrp="1"/>
          </p:cNvSpPr>
          <p:nvPr>
            <p:ph type="body" idx="2"/>
          </p:nvPr>
        </p:nvSpPr>
        <p:spPr>
          <a:xfrm>
            <a:off x="4657350" y="3837900"/>
            <a:ext cx="3846000" cy="712500"/>
          </a:xfrm>
          <a:prstGeom prst="rect">
            <a:avLst/>
          </a:prstGeom>
          <a:ln w="9525" cap="flat" cmpd="sng">
            <a:solidFill>
              <a:srgbClr val="46C546"/>
            </a:solidFill>
            <a:prstDash val="solid"/>
            <a:round/>
            <a:headEnd type="none" w="sm" len="sm"/>
            <a:tailEnd type="none" w="sm" len="sm"/>
          </a:ln>
        </p:spPr>
        <p:txBody>
          <a:bodyPr spcFirstLastPara="1" wrap="square" lIns="91425" tIns="91425" rIns="91425" bIns="91425" anchor="t" anchorCtr="0">
            <a:normAutofit/>
          </a:bodyPr>
          <a:lstStyle/>
          <a:p>
            <a:pPr marL="457200" lvl="0" indent="-292417" algn="l" rtl="0">
              <a:lnSpc>
                <a:spcPct val="105000"/>
              </a:lnSpc>
              <a:spcBef>
                <a:spcPts val="0"/>
              </a:spcBef>
              <a:spcAft>
                <a:spcPts val="0"/>
              </a:spcAft>
              <a:buClr>
                <a:schemeClr val="dk1"/>
              </a:buClr>
              <a:buSzPts val="1005"/>
              <a:buChar char="●"/>
            </a:pPr>
            <a:r>
              <a:rPr lang="en" sz="1005">
                <a:solidFill>
                  <a:schemeClr val="dk1"/>
                </a:solidFill>
              </a:rPr>
              <a:t>Both companies have culture  deep commitment to their customers, colleagues and communities</a:t>
            </a:r>
            <a:endParaRPr sz="1005">
              <a:solidFill>
                <a:schemeClr val="dk1"/>
              </a:solidFill>
            </a:endParaRPr>
          </a:p>
          <a:p>
            <a:pPr marL="457200" lvl="0" indent="-292417" algn="l" rtl="0">
              <a:lnSpc>
                <a:spcPct val="105000"/>
              </a:lnSpc>
              <a:spcBef>
                <a:spcPts val="0"/>
              </a:spcBef>
              <a:spcAft>
                <a:spcPts val="0"/>
              </a:spcAft>
              <a:buClr>
                <a:schemeClr val="dk1"/>
              </a:buClr>
              <a:buSzPts val="1005"/>
              <a:buChar char="●"/>
            </a:pPr>
            <a:r>
              <a:rPr lang="en" sz="1005">
                <a:solidFill>
                  <a:schemeClr val="dk1"/>
                </a:solidFill>
              </a:rPr>
              <a:t>Both companies have strong team </a:t>
            </a:r>
            <a:endParaRPr sz="1005">
              <a:solidFill>
                <a:schemeClr val="dk1"/>
              </a:solidFill>
            </a:endParaRPr>
          </a:p>
        </p:txBody>
      </p:sp>
      <p:cxnSp>
        <p:nvCxnSpPr>
          <p:cNvPr id="261" name="Google Shape;261;p35"/>
          <p:cNvCxnSpPr/>
          <p:nvPr/>
        </p:nvCxnSpPr>
        <p:spPr>
          <a:xfrm>
            <a:off x="4196813" y="1796550"/>
            <a:ext cx="366600" cy="1200"/>
          </a:xfrm>
          <a:prstGeom prst="straightConnector1">
            <a:avLst/>
          </a:prstGeom>
          <a:noFill/>
          <a:ln w="9525" cap="flat" cmpd="sng">
            <a:solidFill>
              <a:schemeClr val="dk1"/>
            </a:solidFill>
            <a:prstDash val="solid"/>
            <a:round/>
            <a:headEnd type="none" w="med" len="med"/>
            <a:tailEnd type="triangle" w="med" len="med"/>
          </a:ln>
        </p:spPr>
      </p:cxnSp>
      <p:cxnSp>
        <p:nvCxnSpPr>
          <p:cNvPr id="262" name="Google Shape;262;p35"/>
          <p:cNvCxnSpPr/>
          <p:nvPr/>
        </p:nvCxnSpPr>
        <p:spPr>
          <a:xfrm>
            <a:off x="4221125" y="2571150"/>
            <a:ext cx="366600" cy="1200"/>
          </a:xfrm>
          <a:prstGeom prst="straightConnector1">
            <a:avLst/>
          </a:prstGeom>
          <a:noFill/>
          <a:ln w="9525" cap="flat" cmpd="sng">
            <a:solidFill>
              <a:schemeClr val="dk1"/>
            </a:solidFill>
            <a:prstDash val="solid"/>
            <a:round/>
            <a:headEnd type="none" w="med" len="med"/>
            <a:tailEnd type="triangle" w="med" len="med"/>
          </a:ln>
        </p:spPr>
      </p:cxnSp>
      <p:cxnSp>
        <p:nvCxnSpPr>
          <p:cNvPr id="263" name="Google Shape;263;p35"/>
          <p:cNvCxnSpPr/>
          <p:nvPr/>
        </p:nvCxnSpPr>
        <p:spPr>
          <a:xfrm>
            <a:off x="4221125" y="3362375"/>
            <a:ext cx="366600" cy="1200"/>
          </a:xfrm>
          <a:prstGeom prst="straightConnector1">
            <a:avLst/>
          </a:prstGeom>
          <a:noFill/>
          <a:ln w="9525" cap="flat" cmpd="sng">
            <a:solidFill>
              <a:schemeClr val="dk1"/>
            </a:solidFill>
            <a:prstDash val="solid"/>
            <a:round/>
            <a:headEnd type="none" w="med" len="med"/>
            <a:tailEnd type="triangle" w="med" len="med"/>
          </a:ln>
        </p:spPr>
      </p:cxnSp>
      <p:cxnSp>
        <p:nvCxnSpPr>
          <p:cNvPr id="264" name="Google Shape;264;p35"/>
          <p:cNvCxnSpPr/>
          <p:nvPr/>
        </p:nvCxnSpPr>
        <p:spPr>
          <a:xfrm>
            <a:off x="4251625" y="4193550"/>
            <a:ext cx="366600" cy="12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6"/>
          <p:cNvPicPr preferRelativeResize="0"/>
          <p:nvPr/>
        </p:nvPicPr>
        <p:blipFill>
          <a:blip r:embed="rId3">
            <a:alphaModFix/>
          </a:blip>
          <a:stretch>
            <a:fillRect/>
          </a:stretch>
        </p:blipFill>
        <p:spPr>
          <a:xfrm>
            <a:off x="2550950" y="349075"/>
            <a:ext cx="4042101" cy="4445374"/>
          </a:xfrm>
          <a:prstGeom prst="rect">
            <a:avLst/>
          </a:prstGeom>
          <a:noFill/>
          <a:ln>
            <a:noFill/>
          </a:ln>
        </p:spPr>
      </p:pic>
      <p:sp>
        <p:nvSpPr>
          <p:cNvPr id="270" name="Google Shape;270;p36"/>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311725" y="491175"/>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Financial Synergy Valuation </a:t>
            </a:r>
            <a:endParaRPr/>
          </a:p>
        </p:txBody>
      </p:sp>
      <p:pic>
        <p:nvPicPr>
          <p:cNvPr id="276" name="Google Shape;276;p37"/>
          <p:cNvPicPr preferRelativeResize="0"/>
          <p:nvPr/>
        </p:nvPicPr>
        <p:blipFill>
          <a:blip r:embed="rId3">
            <a:alphaModFix/>
          </a:blip>
          <a:stretch>
            <a:fillRect/>
          </a:stretch>
        </p:blipFill>
        <p:spPr>
          <a:xfrm>
            <a:off x="3747300" y="152400"/>
            <a:ext cx="5312224" cy="4767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Conclusions</a:t>
            </a:r>
            <a:endParaRPr/>
          </a:p>
        </p:txBody>
      </p:sp>
      <p:sp>
        <p:nvSpPr>
          <p:cNvPr id="282" name="Google Shape;282;p38"/>
          <p:cNvSpPr txBox="1">
            <a:spLocks noGrp="1"/>
          </p:cNvSpPr>
          <p:nvPr>
            <p:ph type="body" idx="1"/>
          </p:nvPr>
        </p:nvSpPr>
        <p:spPr>
          <a:xfrm>
            <a:off x="311700" y="1505700"/>
            <a:ext cx="8520600" cy="34074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Char char="●"/>
            </a:pPr>
            <a:r>
              <a:rPr lang="en" sz="1200">
                <a:solidFill>
                  <a:schemeClr val="dk1"/>
                </a:solidFill>
              </a:rPr>
              <a:t>The acquisition by TD Bank of First Horizon will boost its growth in the US as the sixth-largest U.S. bank. Additionally, with a projected population growth that is 50% higher than the national average in the current footprint of First Horizon, TD Bank expects to capitalize on its growth.</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As shown before, through the acquisition of First Horizon, both operational and financial synergies are expected. Operational synergies will be approximately US ~$610MM, 45% is predicted to be achieved by 2024 and 100% by 2025. </a:t>
            </a:r>
            <a:endParaRPr sz="1200">
              <a:solidFill>
                <a:schemeClr val="dk1"/>
              </a:solidFill>
            </a:endParaRPr>
          </a:p>
          <a:p>
            <a:pPr marL="457200" lvl="0" indent="0" algn="l" rtl="0">
              <a:lnSpc>
                <a:spcPct val="100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Finally, the financial analysis made on First Horizon shows that even with a marginal growth rate the NPV of the project is positive; therefore, a profitable outcome is anticipated. </a:t>
            </a:r>
            <a:endParaRPr sz="1200">
              <a:solidFill>
                <a:schemeClr val="dk1"/>
              </a:solidFill>
            </a:endParaRPr>
          </a:p>
          <a:p>
            <a:pPr marL="457200" lvl="0" indent="0" algn="l" rtl="0">
              <a:spcBef>
                <a:spcPts val="1200"/>
              </a:spcBef>
              <a:spcAft>
                <a:spcPts val="1200"/>
              </a:spcAft>
              <a:buNone/>
            </a:pP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SWOT analysis TD Bank</a:t>
            </a:r>
            <a:endParaRPr dirty="0"/>
          </a:p>
        </p:txBody>
      </p:sp>
      <p:grpSp>
        <p:nvGrpSpPr>
          <p:cNvPr id="81" name="Google Shape;81;p15"/>
          <p:cNvGrpSpPr/>
          <p:nvPr/>
        </p:nvGrpSpPr>
        <p:grpSpPr>
          <a:xfrm>
            <a:off x="424825" y="1253973"/>
            <a:ext cx="8294350" cy="854834"/>
            <a:chOff x="424813" y="1177875"/>
            <a:chExt cx="8294350" cy="908818"/>
          </a:xfrm>
        </p:grpSpPr>
        <p:sp>
          <p:nvSpPr>
            <p:cNvPr id="82" name="Google Shape;82;p15"/>
            <p:cNvSpPr/>
            <p:nvPr/>
          </p:nvSpPr>
          <p:spPr>
            <a:xfrm>
              <a:off x="2927663" y="1236793"/>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3" name="Google Shape;83;p15"/>
            <p:cNvSpPr/>
            <p:nvPr/>
          </p:nvSpPr>
          <p:spPr>
            <a:xfrm>
              <a:off x="424813" y="1177875"/>
              <a:ext cx="3055800" cy="849900"/>
            </a:xfrm>
            <a:prstGeom prst="homePlate">
              <a:avLst>
                <a:gd name="adj" fmla="val 26719"/>
              </a:avLst>
            </a:prstGeom>
            <a:solidFill>
              <a:srgbClr val="3876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grpSp>
      <p:sp>
        <p:nvSpPr>
          <p:cNvPr id="84" name="Google Shape;84;p15"/>
          <p:cNvSpPr txBox="1">
            <a:spLocks noGrp="1"/>
          </p:cNvSpPr>
          <p:nvPr>
            <p:ph type="body" idx="4294967295"/>
          </p:nvPr>
        </p:nvSpPr>
        <p:spPr>
          <a:xfrm>
            <a:off x="539675" y="1254200"/>
            <a:ext cx="2422500" cy="799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lt1"/>
                </a:solidFill>
              </a:rPr>
              <a:t>Strengths</a:t>
            </a:r>
            <a:endParaRPr>
              <a:solidFill>
                <a:schemeClr val="lt1"/>
              </a:solidFill>
            </a:endParaRPr>
          </a:p>
        </p:txBody>
      </p:sp>
      <p:sp>
        <p:nvSpPr>
          <p:cNvPr id="85" name="Google Shape;85;p15"/>
          <p:cNvSpPr txBox="1">
            <a:spLocks noGrp="1"/>
          </p:cNvSpPr>
          <p:nvPr>
            <p:ph type="body" idx="4294967295"/>
          </p:nvPr>
        </p:nvSpPr>
        <p:spPr>
          <a:xfrm>
            <a:off x="3480450" y="1640875"/>
            <a:ext cx="3712800" cy="25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lang="en-GB" sz="1100" dirty="0">
              <a:solidFill>
                <a:schemeClr val="dk1"/>
              </a:solidFill>
            </a:endParaRPr>
          </a:p>
          <a:p>
            <a:pPr marL="0" lvl="0" indent="0" algn="ctr" rtl="0">
              <a:lnSpc>
                <a:spcPct val="100000"/>
              </a:lnSpc>
              <a:spcBef>
                <a:spcPts val="0"/>
              </a:spcBef>
              <a:spcAft>
                <a:spcPts val="0"/>
              </a:spcAft>
              <a:buNone/>
            </a:pPr>
            <a:endParaRPr sz="11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Brand reputation</a:t>
            </a:r>
            <a:endParaRPr sz="9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Extensive network</a:t>
            </a:r>
            <a:endParaRPr sz="9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Wide range of portfolio</a:t>
            </a:r>
            <a:endParaRPr sz="9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Goods returns on capital expenditure</a:t>
            </a:r>
            <a:endParaRPr sz="9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Strategy and framework</a:t>
            </a:r>
            <a:endParaRPr sz="900" dirty="0">
              <a:solidFill>
                <a:schemeClr val="dk1"/>
              </a:solidFill>
            </a:endParaRPr>
          </a:p>
          <a:p>
            <a:pPr marL="228600" lvl="0" indent="-285750" algn="l" rtl="0">
              <a:lnSpc>
                <a:spcPct val="100000"/>
              </a:lnSpc>
              <a:spcBef>
                <a:spcPts val="0"/>
              </a:spcBef>
              <a:spcAft>
                <a:spcPts val="0"/>
              </a:spcAft>
              <a:buClr>
                <a:schemeClr val="dk1"/>
              </a:buClr>
              <a:buSzPts val="900"/>
              <a:buFont typeface="Roboto"/>
              <a:buChar char="●"/>
            </a:pPr>
            <a:r>
              <a:rPr lang="en" sz="900" dirty="0">
                <a:solidFill>
                  <a:schemeClr val="dk1"/>
                </a:solidFill>
              </a:rPr>
              <a:t>Consistent earnings growth and dividend history </a:t>
            </a:r>
            <a:endParaRPr sz="900" dirty="0">
              <a:solidFill>
                <a:schemeClr val="dk1"/>
              </a:solidFill>
            </a:endParaRPr>
          </a:p>
          <a:p>
            <a:pPr marL="0" lvl="0" indent="0" algn="ctr" rtl="0">
              <a:lnSpc>
                <a:spcPct val="107500"/>
              </a:lnSpc>
              <a:spcBef>
                <a:spcPts val="0"/>
              </a:spcBef>
              <a:spcAft>
                <a:spcPts val="0"/>
              </a:spcAft>
              <a:buNone/>
            </a:pPr>
            <a:endParaRPr sz="900" dirty="0">
              <a:solidFill>
                <a:schemeClr val="dk1"/>
              </a:solidFill>
              <a:latin typeface="Calibri"/>
              <a:ea typeface="Calibri"/>
              <a:cs typeface="Calibri"/>
              <a:sym typeface="Calibri"/>
            </a:endParaRPr>
          </a:p>
          <a:p>
            <a:pPr marL="457200" lvl="0" indent="-298450" algn="l" rtl="0">
              <a:spcBef>
                <a:spcPts val="800"/>
              </a:spcBef>
              <a:spcAft>
                <a:spcPts val="0"/>
              </a:spcAft>
              <a:buClr>
                <a:schemeClr val="dk1"/>
              </a:buClr>
              <a:buSzPts val="1100"/>
              <a:buChar char="●"/>
            </a:pPr>
            <a:endParaRPr sz="1100" dirty="0">
              <a:solidFill>
                <a:schemeClr val="dk1"/>
              </a:solidFill>
            </a:endParaRPr>
          </a:p>
        </p:txBody>
      </p:sp>
      <p:grpSp>
        <p:nvGrpSpPr>
          <p:cNvPr id="86" name="Google Shape;86;p15"/>
          <p:cNvGrpSpPr/>
          <p:nvPr/>
        </p:nvGrpSpPr>
        <p:grpSpPr>
          <a:xfrm>
            <a:off x="424825" y="2127339"/>
            <a:ext cx="8294360" cy="799416"/>
            <a:chOff x="424813" y="2075689"/>
            <a:chExt cx="8294360" cy="849900"/>
          </a:xfrm>
        </p:grpSpPr>
        <p:sp>
          <p:nvSpPr>
            <p:cNvPr id="87" name="Google Shape;87;p15"/>
            <p:cNvSpPr/>
            <p:nvPr/>
          </p:nvSpPr>
          <p:spPr>
            <a:xfrm>
              <a:off x="2927672" y="2075689"/>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24813" y="2075689"/>
              <a:ext cx="3055800" cy="849900"/>
            </a:xfrm>
            <a:prstGeom prst="homePlate">
              <a:avLst>
                <a:gd name="adj" fmla="val 26719"/>
              </a:avLst>
            </a:prstGeom>
            <a:solidFill>
              <a:srgbClr val="38761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15"/>
          <p:cNvSpPr txBox="1">
            <a:spLocks noGrp="1"/>
          </p:cNvSpPr>
          <p:nvPr>
            <p:ph type="body" idx="4294967295"/>
          </p:nvPr>
        </p:nvSpPr>
        <p:spPr>
          <a:xfrm>
            <a:off x="539675" y="2127450"/>
            <a:ext cx="2422500" cy="799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lt1"/>
                </a:solidFill>
              </a:rPr>
              <a:t>Weaknesses</a:t>
            </a:r>
            <a:endParaRPr>
              <a:solidFill>
                <a:schemeClr val="lt1"/>
              </a:solidFill>
            </a:endParaRPr>
          </a:p>
        </p:txBody>
      </p:sp>
      <p:sp>
        <p:nvSpPr>
          <p:cNvPr id="90" name="Google Shape;90;p15"/>
          <p:cNvSpPr txBox="1">
            <a:spLocks noGrp="1"/>
          </p:cNvSpPr>
          <p:nvPr>
            <p:ph type="body" idx="4294967295"/>
          </p:nvPr>
        </p:nvSpPr>
        <p:spPr>
          <a:xfrm>
            <a:off x="3480449" y="2182736"/>
            <a:ext cx="5185823" cy="743863"/>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00000"/>
              </a:lnSpc>
              <a:spcBef>
                <a:spcPts val="0"/>
              </a:spcBef>
              <a:spcAft>
                <a:spcPts val="0"/>
              </a:spcAft>
              <a:buNone/>
            </a:pPr>
            <a:endParaRPr sz="3650" dirty="0">
              <a:solidFill>
                <a:schemeClr val="dk1"/>
              </a:solidFill>
            </a:endParaRPr>
          </a:p>
          <a:p>
            <a:pPr marL="0" lvl="0" indent="0" algn="ctr" rtl="0">
              <a:lnSpc>
                <a:spcPct val="100000"/>
              </a:lnSpc>
              <a:spcBef>
                <a:spcPts val="0"/>
              </a:spcBef>
              <a:spcAft>
                <a:spcPts val="0"/>
              </a:spcAft>
              <a:buNone/>
            </a:pPr>
            <a:endParaRPr sz="3650" dirty="0">
              <a:solidFill>
                <a:schemeClr val="dk1"/>
              </a:solidFill>
            </a:endParaRPr>
          </a:p>
          <a:p>
            <a:pPr marL="228600" lvl="0" indent="-286543" algn="l" rtl="0">
              <a:lnSpc>
                <a:spcPct val="100000"/>
              </a:lnSpc>
              <a:spcBef>
                <a:spcPts val="0"/>
              </a:spcBef>
              <a:spcAft>
                <a:spcPts val="0"/>
              </a:spcAft>
              <a:buClr>
                <a:schemeClr val="dk1"/>
              </a:buClr>
              <a:buSzPct val="100000"/>
              <a:buFont typeface="Roboto"/>
              <a:buChar char="●"/>
            </a:pPr>
            <a:r>
              <a:rPr lang="en" sz="3650" dirty="0">
                <a:solidFill>
                  <a:schemeClr val="dk1"/>
                </a:solidFill>
              </a:rPr>
              <a:t>Dependence upon third-party service providers</a:t>
            </a:r>
            <a:endParaRPr sz="3650" dirty="0">
              <a:solidFill>
                <a:schemeClr val="dk1"/>
              </a:solidFill>
            </a:endParaRPr>
          </a:p>
          <a:p>
            <a:pPr marL="228600" lvl="0" indent="-286543" algn="l" rtl="0">
              <a:lnSpc>
                <a:spcPct val="100000"/>
              </a:lnSpc>
              <a:spcBef>
                <a:spcPts val="0"/>
              </a:spcBef>
              <a:spcAft>
                <a:spcPts val="0"/>
              </a:spcAft>
              <a:buClr>
                <a:schemeClr val="dk1"/>
              </a:buClr>
              <a:buSzPct val="100000"/>
              <a:buFont typeface="Roboto"/>
              <a:buChar char="●"/>
            </a:pPr>
            <a:r>
              <a:rPr lang="en" sz="3650" dirty="0">
                <a:solidFill>
                  <a:schemeClr val="dk1"/>
                </a:solidFill>
              </a:rPr>
              <a:t>Customer service</a:t>
            </a:r>
            <a:endParaRPr sz="3650" dirty="0">
              <a:solidFill>
                <a:schemeClr val="dk1"/>
              </a:solidFill>
            </a:endParaRPr>
          </a:p>
          <a:p>
            <a:pPr marL="228600" lvl="0" indent="-286543" algn="l" rtl="0">
              <a:lnSpc>
                <a:spcPct val="100000"/>
              </a:lnSpc>
              <a:spcBef>
                <a:spcPts val="0"/>
              </a:spcBef>
              <a:spcAft>
                <a:spcPts val="0"/>
              </a:spcAft>
              <a:buClr>
                <a:schemeClr val="dk1"/>
              </a:buClr>
              <a:buSzPct val="100000"/>
              <a:buFont typeface="Roboto"/>
              <a:buChar char="●"/>
            </a:pPr>
            <a:r>
              <a:rPr lang="en" sz="3650" dirty="0">
                <a:solidFill>
                  <a:schemeClr val="dk1"/>
                </a:solidFill>
              </a:rPr>
              <a:t>Website and app outages leading to customer outages</a:t>
            </a:r>
            <a:endParaRPr sz="3650" dirty="0">
              <a:solidFill>
                <a:schemeClr val="dk1"/>
              </a:solidFill>
            </a:endParaRPr>
          </a:p>
          <a:p>
            <a:pPr marL="228600" lvl="0" indent="-286543" algn="l" rtl="0">
              <a:lnSpc>
                <a:spcPct val="100000"/>
              </a:lnSpc>
              <a:spcBef>
                <a:spcPts val="0"/>
              </a:spcBef>
              <a:spcAft>
                <a:spcPts val="0"/>
              </a:spcAft>
              <a:buClr>
                <a:schemeClr val="dk1"/>
              </a:buClr>
              <a:buSzPct val="100000"/>
              <a:buFont typeface="Roboto"/>
              <a:buChar char="●"/>
            </a:pPr>
            <a:r>
              <a:rPr lang="en" sz="3650" dirty="0">
                <a:solidFill>
                  <a:schemeClr val="dk1"/>
                </a:solidFill>
              </a:rPr>
              <a:t>Need to Invest More in New Technologies</a:t>
            </a:r>
            <a:endParaRPr sz="3650" dirty="0">
              <a:solidFill>
                <a:schemeClr val="dk1"/>
              </a:solidFill>
            </a:endParaRPr>
          </a:p>
          <a:p>
            <a:pPr marL="228600" lvl="0" indent="-228600" algn="l" rtl="0">
              <a:lnSpc>
                <a:spcPct val="100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endParaRPr>
          </a:p>
        </p:txBody>
      </p:sp>
      <p:grpSp>
        <p:nvGrpSpPr>
          <p:cNvPr id="91" name="Google Shape;91;p15"/>
          <p:cNvGrpSpPr/>
          <p:nvPr/>
        </p:nvGrpSpPr>
        <p:grpSpPr>
          <a:xfrm>
            <a:off x="424825" y="3000705"/>
            <a:ext cx="8294360" cy="799447"/>
            <a:chOff x="424813" y="2974405"/>
            <a:chExt cx="8294360" cy="849933"/>
          </a:xfrm>
        </p:grpSpPr>
        <p:sp>
          <p:nvSpPr>
            <p:cNvPr id="92" name="Google Shape;92;p15"/>
            <p:cNvSpPr/>
            <p:nvPr/>
          </p:nvSpPr>
          <p:spPr>
            <a:xfrm>
              <a:off x="2927672" y="2974438"/>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24813" y="2974405"/>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5"/>
          <p:cNvSpPr txBox="1">
            <a:spLocks noGrp="1"/>
          </p:cNvSpPr>
          <p:nvPr>
            <p:ph type="body" idx="4294967295"/>
          </p:nvPr>
        </p:nvSpPr>
        <p:spPr>
          <a:xfrm>
            <a:off x="539675" y="3000775"/>
            <a:ext cx="2422500" cy="799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lt1"/>
                </a:solidFill>
              </a:rPr>
              <a:t>Opportunities</a:t>
            </a:r>
            <a:endParaRPr>
              <a:solidFill>
                <a:schemeClr val="lt1"/>
              </a:solidFill>
            </a:endParaRPr>
          </a:p>
        </p:txBody>
      </p:sp>
      <p:sp>
        <p:nvSpPr>
          <p:cNvPr id="95" name="Google Shape;95;p15"/>
          <p:cNvSpPr txBox="1">
            <a:spLocks noGrp="1"/>
          </p:cNvSpPr>
          <p:nvPr>
            <p:ph type="body" idx="4294967295"/>
          </p:nvPr>
        </p:nvSpPr>
        <p:spPr>
          <a:xfrm>
            <a:off x="3273753" y="3000817"/>
            <a:ext cx="5111700" cy="799200"/>
          </a:xfrm>
          <a:prstGeom prst="rect">
            <a:avLst/>
          </a:prstGeom>
        </p:spPr>
        <p:txBody>
          <a:bodyPr spcFirstLastPara="1" wrap="square" lIns="91425" tIns="91425" rIns="91425" bIns="91425" anchor="ctr" anchorCtr="0">
            <a:normAutofit/>
          </a:bodyPr>
          <a:lstStyle/>
          <a:p>
            <a:pPr marL="457200" lvl="0" indent="-297815" algn="l" rtl="0">
              <a:lnSpc>
                <a:spcPct val="80000"/>
              </a:lnSpc>
              <a:spcBef>
                <a:spcPts val="0"/>
              </a:spcBef>
              <a:spcAft>
                <a:spcPts val="0"/>
              </a:spcAft>
              <a:buClr>
                <a:schemeClr val="dk1"/>
              </a:buClr>
              <a:buSzPts val="1090"/>
              <a:buChar char="●"/>
            </a:pPr>
            <a:r>
              <a:rPr lang="en" sz="920">
                <a:solidFill>
                  <a:schemeClr val="dk1"/>
                </a:solidFill>
              </a:rPr>
              <a:t>Operating in attractive markets with huge growth potential</a:t>
            </a:r>
            <a:endParaRPr sz="920">
              <a:solidFill>
                <a:schemeClr val="dk1"/>
              </a:solidFill>
            </a:endParaRPr>
          </a:p>
          <a:p>
            <a:pPr marL="457200" lvl="0" indent="-297815" algn="l" rtl="0">
              <a:lnSpc>
                <a:spcPct val="80000"/>
              </a:lnSpc>
              <a:spcBef>
                <a:spcPts val="0"/>
              </a:spcBef>
              <a:spcAft>
                <a:spcPts val="0"/>
              </a:spcAft>
              <a:buClr>
                <a:schemeClr val="dk1"/>
              </a:buClr>
              <a:buSzPts val="1090"/>
              <a:buChar char="●"/>
            </a:pPr>
            <a:r>
              <a:rPr lang="en" sz="920">
                <a:solidFill>
                  <a:schemeClr val="dk1"/>
                </a:solidFill>
              </a:rPr>
              <a:t>Several Acquisitions and Expansion in the US</a:t>
            </a:r>
            <a:endParaRPr sz="920">
              <a:solidFill>
                <a:schemeClr val="dk1"/>
              </a:solidFill>
            </a:endParaRPr>
          </a:p>
          <a:p>
            <a:pPr marL="457200" lvl="0" indent="-297815" algn="l" rtl="0">
              <a:lnSpc>
                <a:spcPct val="80000"/>
              </a:lnSpc>
              <a:spcBef>
                <a:spcPts val="0"/>
              </a:spcBef>
              <a:spcAft>
                <a:spcPts val="0"/>
              </a:spcAft>
              <a:buClr>
                <a:schemeClr val="dk1"/>
              </a:buClr>
              <a:buSzPts val="1090"/>
              <a:buChar char="●"/>
            </a:pPr>
            <a:r>
              <a:rPr lang="en" sz="920">
                <a:solidFill>
                  <a:schemeClr val="dk1"/>
                </a:solidFill>
              </a:rPr>
              <a:t>Rise in dividend </a:t>
            </a:r>
            <a:endParaRPr sz="920">
              <a:solidFill>
                <a:schemeClr val="dk1"/>
              </a:solidFill>
            </a:endParaRPr>
          </a:p>
          <a:p>
            <a:pPr marL="457200" lvl="0" indent="-297815" algn="l" rtl="0">
              <a:lnSpc>
                <a:spcPct val="80000"/>
              </a:lnSpc>
              <a:spcBef>
                <a:spcPts val="0"/>
              </a:spcBef>
              <a:spcAft>
                <a:spcPts val="0"/>
              </a:spcAft>
              <a:buClr>
                <a:schemeClr val="dk1"/>
              </a:buClr>
              <a:buSzPts val="1090"/>
              <a:buChar char="●"/>
            </a:pPr>
            <a:r>
              <a:rPr lang="en" sz="920">
                <a:solidFill>
                  <a:schemeClr val="dk1"/>
                </a:solidFill>
              </a:rPr>
              <a:t>Development of Technology</a:t>
            </a:r>
            <a:endParaRPr sz="1005">
              <a:solidFill>
                <a:schemeClr val="dk1"/>
              </a:solidFill>
            </a:endParaRPr>
          </a:p>
        </p:txBody>
      </p:sp>
      <p:grpSp>
        <p:nvGrpSpPr>
          <p:cNvPr id="96" name="Google Shape;96;p15"/>
          <p:cNvGrpSpPr/>
          <p:nvPr/>
        </p:nvGrpSpPr>
        <p:grpSpPr>
          <a:xfrm>
            <a:off x="424825" y="3874103"/>
            <a:ext cx="8294360" cy="799447"/>
            <a:chOff x="424813" y="3871259"/>
            <a:chExt cx="8294360" cy="849933"/>
          </a:xfrm>
        </p:grpSpPr>
        <p:sp>
          <p:nvSpPr>
            <p:cNvPr id="97" name="Google Shape;97;p15"/>
            <p:cNvSpPr/>
            <p:nvPr/>
          </p:nvSpPr>
          <p:spPr>
            <a:xfrm>
              <a:off x="2927672" y="3871292"/>
              <a:ext cx="5791500" cy="84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424813" y="3871259"/>
              <a:ext cx="3055800" cy="849900"/>
            </a:xfrm>
            <a:prstGeom prst="homePlate">
              <a:avLst>
                <a:gd name="adj" fmla="val 26719"/>
              </a:avLst>
            </a:pr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5"/>
          <p:cNvSpPr txBox="1">
            <a:spLocks noGrp="1"/>
          </p:cNvSpPr>
          <p:nvPr>
            <p:ph type="body" idx="4294967295"/>
          </p:nvPr>
        </p:nvSpPr>
        <p:spPr>
          <a:xfrm>
            <a:off x="539675" y="3874100"/>
            <a:ext cx="2422500" cy="7992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lt1"/>
                </a:solidFill>
              </a:rPr>
              <a:t>Threats</a:t>
            </a:r>
            <a:endParaRPr>
              <a:solidFill>
                <a:schemeClr val="lt1"/>
              </a:solidFill>
            </a:endParaRPr>
          </a:p>
        </p:txBody>
      </p:sp>
      <p:sp>
        <p:nvSpPr>
          <p:cNvPr id="100" name="Google Shape;100;p15"/>
          <p:cNvSpPr txBox="1">
            <a:spLocks noGrp="1"/>
          </p:cNvSpPr>
          <p:nvPr>
            <p:ph type="body" idx="4294967295"/>
          </p:nvPr>
        </p:nvSpPr>
        <p:spPr>
          <a:xfrm>
            <a:off x="3273750" y="3982825"/>
            <a:ext cx="5111700" cy="841200"/>
          </a:xfrm>
          <a:prstGeom prst="rect">
            <a:avLst/>
          </a:prstGeom>
        </p:spPr>
        <p:txBody>
          <a:bodyPr spcFirstLastPara="1" wrap="square" lIns="91425" tIns="91425" rIns="91425" bIns="91425" anchor="ctr" anchorCtr="0">
            <a:noAutofit/>
          </a:bodyPr>
          <a:lstStyle/>
          <a:p>
            <a:pPr marL="457200" lvl="0" indent="-285750" algn="l" rtl="0">
              <a:lnSpc>
                <a:spcPct val="90000"/>
              </a:lnSpc>
              <a:spcBef>
                <a:spcPts val="0"/>
              </a:spcBef>
              <a:spcAft>
                <a:spcPts val="0"/>
              </a:spcAft>
              <a:buClr>
                <a:schemeClr val="dk1"/>
              </a:buClr>
              <a:buSzPts val="900"/>
              <a:buChar char="●"/>
            </a:pPr>
            <a:r>
              <a:rPr lang="en" sz="900" dirty="0">
                <a:solidFill>
                  <a:schemeClr val="dk1"/>
                </a:solidFill>
              </a:rPr>
              <a:t>Highly competitive financial services market</a:t>
            </a:r>
            <a:endParaRPr sz="900" dirty="0">
              <a:solidFill>
                <a:schemeClr val="dk1"/>
              </a:solidFill>
            </a:endParaRPr>
          </a:p>
          <a:p>
            <a:pPr marL="457200" lvl="0" indent="-285750" algn="l" rtl="0">
              <a:lnSpc>
                <a:spcPct val="90000"/>
              </a:lnSpc>
              <a:spcBef>
                <a:spcPts val="0"/>
              </a:spcBef>
              <a:spcAft>
                <a:spcPts val="0"/>
              </a:spcAft>
              <a:buClr>
                <a:schemeClr val="dk1"/>
              </a:buClr>
              <a:buSzPts val="900"/>
              <a:buChar char="●"/>
            </a:pPr>
            <a:r>
              <a:rPr lang="en" sz="900" dirty="0">
                <a:solidFill>
                  <a:schemeClr val="dk1"/>
                </a:solidFill>
              </a:rPr>
              <a:t>Impact of COVID-19 outbreak</a:t>
            </a:r>
            <a:endParaRPr sz="900" dirty="0">
              <a:solidFill>
                <a:schemeClr val="dk1"/>
              </a:solidFill>
            </a:endParaRPr>
          </a:p>
          <a:p>
            <a:pPr marL="457200" lvl="0" indent="-285750" algn="l" rtl="0">
              <a:lnSpc>
                <a:spcPct val="90000"/>
              </a:lnSpc>
              <a:spcBef>
                <a:spcPts val="0"/>
              </a:spcBef>
              <a:spcAft>
                <a:spcPts val="0"/>
              </a:spcAft>
              <a:buClr>
                <a:schemeClr val="dk1"/>
              </a:buClr>
              <a:buSzPts val="900"/>
              <a:buChar char="●"/>
            </a:pPr>
            <a:r>
              <a:rPr lang="en" sz="900" dirty="0">
                <a:solidFill>
                  <a:schemeClr val="dk1"/>
                </a:solidFill>
              </a:rPr>
              <a:t>Economic stability being shook</a:t>
            </a:r>
            <a:r>
              <a:rPr lang="en" sz="900" dirty="0">
                <a:solidFill>
                  <a:schemeClr val="dk1"/>
                </a:solidFill>
                <a:highlight>
                  <a:schemeClr val="lt1"/>
                </a:highlight>
              </a:rPr>
              <a:t>  </a:t>
            </a:r>
            <a:endParaRPr sz="900" dirty="0">
              <a:solidFill>
                <a:schemeClr val="dk1"/>
              </a:solidFill>
              <a:highlight>
                <a:schemeClr val="lt1"/>
              </a:highlight>
            </a:endParaRPr>
          </a:p>
          <a:p>
            <a:pPr marL="457200" lvl="0" indent="-285750" algn="l" rtl="0">
              <a:lnSpc>
                <a:spcPct val="90000"/>
              </a:lnSpc>
              <a:spcBef>
                <a:spcPts val="0"/>
              </a:spcBef>
              <a:spcAft>
                <a:spcPts val="0"/>
              </a:spcAft>
              <a:buClr>
                <a:schemeClr val="dk1"/>
              </a:buClr>
              <a:buSzPts val="900"/>
              <a:buChar char="●"/>
            </a:pPr>
            <a:r>
              <a:rPr lang="en" sz="900" dirty="0">
                <a:solidFill>
                  <a:schemeClr val="dk1"/>
                </a:solidFill>
              </a:rPr>
              <a:t>Soaring oil prices and effects due to war on businesses</a:t>
            </a:r>
            <a:endParaRPr sz="900" dirty="0">
              <a:solidFill>
                <a:schemeClr val="dk1"/>
              </a:solidFill>
            </a:endParaRPr>
          </a:p>
          <a:p>
            <a:pPr marL="457200" lvl="0" indent="-285750" algn="l" rtl="0">
              <a:lnSpc>
                <a:spcPct val="90000"/>
              </a:lnSpc>
              <a:spcBef>
                <a:spcPts val="0"/>
              </a:spcBef>
              <a:spcAft>
                <a:spcPts val="0"/>
              </a:spcAft>
              <a:buClr>
                <a:schemeClr val="dk1"/>
              </a:buClr>
              <a:buSzPts val="900"/>
              <a:buChar char="●"/>
            </a:pPr>
            <a:r>
              <a:rPr lang="en" sz="900" dirty="0">
                <a:solidFill>
                  <a:schemeClr val="dk1"/>
                </a:solidFill>
              </a:rPr>
              <a:t>Improper disclosure of terms and lack of customer service</a:t>
            </a:r>
            <a:endParaRPr sz="900" dirty="0">
              <a:solidFill>
                <a:schemeClr val="dk1"/>
              </a:solidFill>
            </a:endParaRPr>
          </a:p>
          <a:p>
            <a:pPr marL="457200" lvl="0" indent="-285750" algn="l" rtl="0">
              <a:lnSpc>
                <a:spcPct val="90000"/>
              </a:lnSpc>
              <a:spcBef>
                <a:spcPts val="0"/>
              </a:spcBef>
              <a:spcAft>
                <a:spcPts val="0"/>
              </a:spcAft>
              <a:buClr>
                <a:schemeClr val="dk1"/>
              </a:buClr>
              <a:buSzPts val="900"/>
              <a:buChar char="●"/>
            </a:pPr>
            <a:r>
              <a:rPr lang="en" sz="900" dirty="0">
                <a:solidFill>
                  <a:schemeClr val="dk1"/>
                </a:solidFill>
              </a:rPr>
              <a:t>Regulatory Charges</a:t>
            </a:r>
            <a:endParaRPr sz="900" dirty="0">
              <a:solidFill>
                <a:schemeClr val="dk1"/>
              </a:solidFill>
            </a:endParaRPr>
          </a:p>
          <a:p>
            <a:pPr marL="0" lvl="0" indent="0" algn="ctr" rtl="0">
              <a:lnSpc>
                <a:spcPct val="97500"/>
              </a:lnSpc>
              <a:spcBef>
                <a:spcPts val="0"/>
              </a:spcBef>
              <a:spcAft>
                <a:spcPts val="0"/>
              </a:spcAft>
              <a:buSzPts val="358"/>
              <a:buNone/>
            </a:pPr>
            <a:endParaRPr sz="989" dirty="0">
              <a:solidFill>
                <a:schemeClr val="dk1"/>
              </a:solidFill>
            </a:endParaRPr>
          </a:p>
          <a:p>
            <a:pPr marL="457200" lvl="0" indent="-261778" algn="l" rtl="0">
              <a:lnSpc>
                <a:spcPct val="105000"/>
              </a:lnSpc>
              <a:spcBef>
                <a:spcPts val="800"/>
              </a:spcBef>
              <a:spcAft>
                <a:spcPts val="0"/>
              </a:spcAft>
              <a:buClr>
                <a:schemeClr val="dk1"/>
              </a:buClr>
              <a:buSzPts val="523"/>
              <a:buChar char="●"/>
            </a:pPr>
            <a:endParaRPr sz="522"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TD Bank Financial Information  </a:t>
            </a:r>
            <a:endParaRPr/>
          </a:p>
        </p:txBody>
      </p:sp>
      <p:pic>
        <p:nvPicPr>
          <p:cNvPr id="106" name="Google Shape;106;p16"/>
          <p:cNvPicPr preferRelativeResize="0"/>
          <p:nvPr/>
        </p:nvPicPr>
        <p:blipFill>
          <a:blip r:embed="rId3">
            <a:alphaModFix/>
          </a:blip>
          <a:stretch>
            <a:fillRect/>
          </a:stretch>
        </p:blipFill>
        <p:spPr>
          <a:xfrm>
            <a:off x="4396375" y="152400"/>
            <a:ext cx="4595225" cy="4564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94525" y="234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Financial Highlights</a:t>
            </a:r>
            <a:endParaRPr sz="4000"/>
          </a:p>
        </p:txBody>
      </p:sp>
      <p:sp>
        <p:nvSpPr>
          <p:cNvPr id="112" name="Google Shape;112;p17"/>
          <p:cNvSpPr txBox="1">
            <a:spLocks noGrp="1"/>
          </p:cNvSpPr>
          <p:nvPr>
            <p:ph type="body" idx="1"/>
          </p:nvPr>
        </p:nvSpPr>
        <p:spPr>
          <a:xfrm>
            <a:off x="311700" y="1505700"/>
            <a:ext cx="8686200" cy="2964600"/>
          </a:xfrm>
          <a:prstGeom prst="rect">
            <a:avLst/>
          </a:prstGeom>
          <a:noFill/>
          <a:ln>
            <a:noFill/>
          </a:ln>
        </p:spPr>
        <p:txBody>
          <a:bodyPr spcFirstLastPara="1" wrap="square" lIns="91425" tIns="91425" rIns="91425" bIns="91425" anchor="t" anchorCtr="0">
            <a:normAutofit lnSpcReduction="10000"/>
          </a:bodyPr>
          <a:lstStyle/>
          <a:p>
            <a:pPr marL="0" lvl="0" indent="0" algn="just" rtl="0">
              <a:lnSpc>
                <a:spcPct val="100000"/>
              </a:lnSpc>
              <a:spcBef>
                <a:spcPts val="0"/>
              </a:spcBef>
              <a:spcAft>
                <a:spcPts val="0"/>
              </a:spcAft>
              <a:buNone/>
            </a:pPr>
            <a:r>
              <a:rPr lang="en" sz="1200">
                <a:solidFill>
                  <a:schemeClr val="dk1"/>
                </a:solidFill>
              </a:rPr>
              <a:t>Results of operations - Net Income had a 20% growth YoY 2021 - 2020.  Recovery of credit losses along with not having to provision for potential credit losses as in the previous years, which had a -103% in comparison with the previous year.</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0"/>
              </a:spcAft>
              <a:buNone/>
            </a:pPr>
            <a:r>
              <a:rPr lang="en" sz="1200">
                <a:solidFill>
                  <a:schemeClr val="dk1"/>
                </a:solidFill>
              </a:rPr>
              <a:t>Financial positions - 0.75% increase in their total loans and a 4.5% increase in total equity, primarily due to retained earnings. </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0"/>
              </a:spcAft>
              <a:buNone/>
            </a:pPr>
            <a:r>
              <a:rPr lang="en" sz="1200">
                <a:solidFill>
                  <a:schemeClr val="dk1"/>
                </a:solidFill>
              </a:rPr>
              <a:t>Financial ratios - ROE had a 13.9% increase YoY mainly due to the increase in Net income. </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0"/>
              </a:spcAft>
              <a:buNone/>
            </a:pPr>
            <a:r>
              <a:rPr lang="en" sz="1200">
                <a:solidFill>
                  <a:schemeClr val="dk1"/>
                </a:solidFill>
              </a:rPr>
              <a:t>Shares outstanding - The Market Capitalization grew by 53% in comparison to 2020 to finish at %163.7 Billions and recovering from the -21% decline from 2019 - 2020. </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0"/>
              </a:spcAft>
              <a:buNone/>
            </a:pPr>
            <a:r>
              <a:rPr lang="en" sz="1200">
                <a:solidFill>
                  <a:schemeClr val="dk1"/>
                </a:solidFill>
              </a:rPr>
              <a:t>The P/E ratio had a 26% increase from previous year to $11.6. (stock price / EPS TTM).</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185"/>
              </a:spcAft>
              <a:buNone/>
            </a:pPr>
            <a:r>
              <a:rPr lang="en" sz="1200">
                <a:solidFill>
                  <a:schemeClr val="dk1"/>
                </a:solidFill>
              </a:rPr>
              <a:t>Capital ratios - With a 4.8 leverage ratio, TD Bank is within the industry standard of the top banks in Canada, which varies from 4.7 to 5.1. </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94525" y="234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CAPM &amp; WACC</a:t>
            </a:r>
            <a:endParaRPr sz="4000"/>
          </a:p>
        </p:txBody>
      </p:sp>
      <p:sp>
        <p:nvSpPr>
          <p:cNvPr id="118" name="Google Shape;118;p18"/>
          <p:cNvSpPr txBox="1">
            <a:spLocks noGrp="1"/>
          </p:cNvSpPr>
          <p:nvPr>
            <p:ph type="body" idx="1"/>
          </p:nvPr>
        </p:nvSpPr>
        <p:spPr>
          <a:xfrm>
            <a:off x="311700" y="3328775"/>
            <a:ext cx="8686200" cy="1141800"/>
          </a:xfrm>
          <a:prstGeom prst="rect">
            <a:avLst/>
          </a:prstGeom>
          <a:noFill/>
          <a:ln>
            <a:noFill/>
          </a:ln>
        </p:spPr>
        <p:txBody>
          <a:bodyPr spcFirstLastPara="1" wrap="square" lIns="91425" tIns="91425" rIns="91425" bIns="91425" anchor="t" anchorCtr="0">
            <a:normAutofit lnSpcReduction="20000"/>
          </a:bodyPr>
          <a:lstStyle/>
          <a:p>
            <a:pPr marL="0" lvl="0" indent="0" algn="just" rtl="0">
              <a:lnSpc>
                <a:spcPct val="100000"/>
              </a:lnSpc>
              <a:spcBef>
                <a:spcPts val="0"/>
              </a:spcBef>
              <a:spcAft>
                <a:spcPts val="0"/>
              </a:spcAft>
              <a:buNone/>
            </a:pPr>
            <a:r>
              <a:rPr lang="en" sz="1200">
                <a:solidFill>
                  <a:schemeClr val="dk1"/>
                </a:solidFill>
              </a:rPr>
              <a:t>CAPM - The risk-free rate was taken from the Canada 20 yr bond, a market premium of 5.6% was assumed, as a result TD’s Cost of Equity was 7.59%.</a:t>
            </a:r>
            <a:endParaRPr sz="1200">
              <a:solidFill>
                <a:schemeClr val="dk1"/>
              </a:solidFill>
            </a:endParaRPr>
          </a:p>
          <a:p>
            <a:pPr marL="0" lvl="0" indent="0" algn="just" rtl="0">
              <a:lnSpc>
                <a:spcPct val="100000"/>
              </a:lnSpc>
              <a:spcBef>
                <a:spcPts val="185"/>
              </a:spcBef>
              <a:spcAft>
                <a:spcPts val="0"/>
              </a:spcAft>
              <a:buNone/>
            </a:pPr>
            <a:endParaRPr sz="1200">
              <a:solidFill>
                <a:schemeClr val="dk1"/>
              </a:solidFill>
            </a:endParaRPr>
          </a:p>
          <a:p>
            <a:pPr marL="0" lvl="0" indent="0" algn="just" rtl="0">
              <a:lnSpc>
                <a:spcPct val="100000"/>
              </a:lnSpc>
              <a:spcBef>
                <a:spcPts val="185"/>
              </a:spcBef>
              <a:spcAft>
                <a:spcPts val="0"/>
              </a:spcAft>
              <a:buNone/>
            </a:pPr>
            <a:r>
              <a:rPr lang="en" sz="1200">
                <a:solidFill>
                  <a:schemeClr val="dk1"/>
                </a:solidFill>
              </a:rPr>
              <a:t>WACC - Taking into consideration the cost of debt at 3.58% and the effective tax rate paid by TD Bank in 2021 the WACC comes at 7.29% which is the cost of equity and debt. </a:t>
            </a:r>
            <a:endParaRPr sz="1200">
              <a:solidFill>
                <a:schemeClr val="dk1"/>
              </a:solidFill>
            </a:endParaRPr>
          </a:p>
          <a:p>
            <a:pPr marL="0" lvl="0" indent="0" algn="just" rtl="0">
              <a:lnSpc>
                <a:spcPct val="100000"/>
              </a:lnSpc>
              <a:spcBef>
                <a:spcPts val="185"/>
              </a:spcBef>
              <a:spcAft>
                <a:spcPts val="185"/>
              </a:spcAft>
              <a:buNone/>
            </a:pPr>
            <a:endParaRPr sz="1200">
              <a:solidFill>
                <a:schemeClr val="dk1"/>
              </a:solidFill>
            </a:endParaRPr>
          </a:p>
        </p:txBody>
      </p:sp>
      <p:graphicFrame>
        <p:nvGraphicFramePr>
          <p:cNvPr id="119" name="Google Shape;119;p18"/>
          <p:cNvGraphicFramePr/>
          <p:nvPr/>
        </p:nvGraphicFramePr>
        <p:xfrm>
          <a:off x="158800" y="1617400"/>
          <a:ext cx="4203700" cy="1016000"/>
        </p:xfrm>
        <a:graphic>
          <a:graphicData uri="http://schemas.openxmlformats.org/drawingml/2006/table">
            <a:tbl>
              <a:tblPr bandRow="1">
                <a:noFill/>
                <a:tableStyleId>{1235BA15-DEC5-435F-94C2-DD9C71A9014F}</a:tableStyleId>
              </a:tblPr>
              <a:tblGrid>
                <a:gridCol w="3533150">
                  <a:extLst>
                    <a:ext uri="{9D8B030D-6E8A-4147-A177-3AD203B41FA5}">
                      <a16:colId xmlns:a16="http://schemas.microsoft.com/office/drawing/2014/main" val="20000"/>
                    </a:ext>
                  </a:extLst>
                </a:gridCol>
                <a:gridCol w="670550">
                  <a:extLst>
                    <a:ext uri="{9D8B030D-6E8A-4147-A177-3AD203B41FA5}">
                      <a16:colId xmlns:a16="http://schemas.microsoft.com/office/drawing/2014/main" val="20001"/>
                    </a:ext>
                  </a:extLst>
                </a:gridCol>
              </a:tblGrid>
              <a:tr h="203200">
                <a:tc gridSpan="2">
                  <a:txBody>
                    <a:bodyPr/>
                    <a:lstStyle/>
                    <a:p>
                      <a:pPr marL="0" lvl="0" indent="0" algn="ctr" rtl="0">
                        <a:spcBef>
                          <a:spcPts val="0"/>
                        </a:spcBef>
                        <a:spcAft>
                          <a:spcPts val="0"/>
                        </a:spcAft>
                        <a:buNone/>
                      </a:pPr>
                      <a:r>
                        <a:rPr lang="en" sz="1200" b="1">
                          <a:solidFill>
                            <a:srgbClr val="232A31"/>
                          </a:solidFill>
                          <a:latin typeface="Calibri"/>
                          <a:ea typeface="Calibri"/>
                          <a:cs typeface="Calibri"/>
                          <a:sym typeface="Calibri"/>
                        </a:rPr>
                        <a:t>Capital Asset Pricing Model - CAPM</a:t>
                      </a:r>
                      <a:endParaRPr sz="1200" b="1">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A9D08E"/>
                    </a:solidFill>
                  </a:tcPr>
                </a:tc>
                <a:tc hMerge="1">
                  <a:txBody>
                    <a:bodyPr/>
                    <a:lstStyle/>
                    <a:p>
                      <a:endParaRPr lang="en-MX"/>
                    </a:p>
                  </a:txBody>
                  <a:tcPr/>
                </a:tc>
                <a:extLst>
                  <a:ext uri="{0D108BD9-81ED-4DB2-BD59-A6C34878D82A}">
                    <a16:rowId xmlns:a16="http://schemas.microsoft.com/office/drawing/2014/main" val="10000"/>
                  </a:ext>
                </a:extLst>
              </a:tr>
              <a:tr h="203200">
                <a:tc>
                  <a:txBody>
                    <a:bodyPr/>
                    <a:lstStyle/>
                    <a:p>
                      <a:pPr marL="0" lvl="0" indent="0" algn="l" rtl="0">
                        <a:spcBef>
                          <a:spcPts val="0"/>
                        </a:spcBef>
                        <a:spcAft>
                          <a:spcPts val="0"/>
                        </a:spcAft>
                        <a:buNone/>
                      </a:pPr>
                      <a:r>
                        <a:rPr lang="en" sz="1200">
                          <a:solidFill>
                            <a:srgbClr val="232A31"/>
                          </a:solidFill>
                          <a:latin typeface="Calibri"/>
                          <a:ea typeface="Calibri"/>
                          <a:cs typeface="Calibri"/>
                          <a:sym typeface="Calibri"/>
                        </a:rPr>
                        <a:t>Risk free int rate (Can 20 yr bond)</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rgbClr val="232A31"/>
                          </a:solidFill>
                          <a:latin typeface="Calibri"/>
                          <a:ea typeface="Calibri"/>
                          <a:cs typeface="Calibri"/>
                          <a:sym typeface="Calibri"/>
                        </a:rPr>
                        <a:t>2.83%</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3200">
                <a:tc>
                  <a:txBody>
                    <a:bodyPr/>
                    <a:lstStyle/>
                    <a:p>
                      <a:pPr marL="0" lvl="0" indent="0" algn="l" rtl="0">
                        <a:spcBef>
                          <a:spcPts val="0"/>
                        </a:spcBef>
                        <a:spcAft>
                          <a:spcPts val="0"/>
                        </a:spcAft>
                        <a:buNone/>
                      </a:pPr>
                      <a:r>
                        <a:rPr lang="en" sz="1200">
                          <a:solidFill>
                            <a:srgbClr val="232A31"/>
                          </a:solidFill>
                          <a:latin typeface="Calibri"/>
                          <a:ea typeface="Calibri"/>
                          <a:cs typeface="Calibri"/>
                          <a:sym typeface="Calibri"/>
                        </a:rPr>
                        <a:t>Market risk premium</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rgbClr val="232A31"/>
                          </a:solidFill>
                          <a:latin typeface="Calibri"/>
                          <a:ea typeface="Calibri"/>
                          <a:cs typeface="Calibri"/>
                          <a:sym typeface="Calibri"/>
                        </a:rPr>
                        <a:t>5.60%</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3200">
                <a:tc>
                  <a:txBody>
                    <a:bodyPr/>
                    <a:lstStyle/>
                    <a:p>
                      <a:pPr marL="0" lvl="0" indent="0" algn="l" rtl="0">
                        <a:spcBef>
                          <a:spcPts val="0"/>
                        </a:spcBef>
                        <a:spcAft>
                          <a:spcPts val="0"/>
                        </a:spcAft>
                        <a:buNone/>
                      </a:pPr>
                      <a:r>
                        <a:rPr lang="en" sz="1200">
                          <a:solidFill>
                            <a:srgbClr val="232A31"/>
                          </a:solidFill>
                          <a:latin typeface="Calibri"/>
                          <a:ea typeface="Calibri"/>
                          <a:cs typeface="Calibri"/>
                          <a:sym typeface="Calibri"/>
                        </a:rPr>
                        <a:t>Beta 5 y (from Yahoo Finance)</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rgbClr val="232A31"/>
                          </a:solidFill>
                          <a:latin typeface="Calibri"/>
                          <a:ea typeface="Calibri"/>
                          <a:cs typeface="Calibri"/>
                          <a:sym typeface="Calibri"/>
                        </a:rPr>
                        <a:t>0.85</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3200">
                <a:tc>
                  <a:txBody>
                    <a:bodyPr/>
                    <a:lstStyle/>
                    <a:p>
                      <a:pPr marL="0" lvl="0" indent="0" algn="l" rtl="0">
                        <a:spcBef>
                          <a:spcPts val="0"/>
                        </a:spcBef>
                        <a:spcAft>
                          <a:spcPts val="0"/>
                        </a:spcAft>
                        <a:buNone/>
                      </a:pPr>
                      <a:r>
                        <a:rPr lang="en" sz="1200" b="1">
                          <a:solidFill>
                            <a:srgbClr val="232A31"/>
                          </a:solidFill>
                          <a:latin typeface="Calibri"/>
                          <a:ea typeface="Calibri"/>
                          <a:cs typeface="Calibri"/>
                          <a:sym typeface="Calibri"/>
                        </a:rPr>
                        <a:t>CAPM</a:t>
                      </a:r>
                      <a:endParaRPr sz="1200" b="1">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200">
                          <a:solidFill>
                            <a:srgbClr val="232A31"/>
                          </a:solidFill>
                          <a:latin typeface="Calibri"/>
                          <a:ea typeface="Calibri"/>
                          <a:cs typeface="Calibri"/>
                          <a:sym typeface="Calibri"/>
                        </a:rPr>
                        <a:t>7.59%</a:t>
                      </a:r>
                      <a:endParaRPr sz="1200">
                        <a:solidFill>
                          <a:srgbClr val="232A31"/>
                        </a:solidFill>
                        <a:latin typeface="Calibri"/>
                        <a:ea typeface="Calibri"/>
                        <a:cs typeface="Calibri"/>
                        <a:sym typeface="Calibri"/>
                      </a:endParaRPr>
                    </a:p>
                  </a:txBody>
                  <a:tcPr marL="73025" marR="73025" marT="0" marB="0" anchor="b">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20" name="Google Shape;120;p18"/>
          <p:cNvPicPr preferRelativeResize="0"/>
          <p:nvPr/>
        </p:nvPicPr>
        <p:blipFill>
          <a:blip r:embed="rId3">
            <a:alphaModFix/>
          </a:blip>
          <a:stretch>
            <a:fillRect/>
          </a:stretch>
        </p:blipFill>
        <p:spPr>
          <a:xfrm>
            <a:off x="4482900" y="1617400"/>
            <a:ext cx="4219575" cy="163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94525" y="234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Total Payout Model</a:t>
            </a:r>
            <a:endParaRPr sz="4000"/>
          </a:p>
        </p:txBody>
      </p:sp>
      <p:sp>
        <p:nvSpPr>
          <p:cNvPr id="126" name="Google Shape;126;p19"/>
          <p:cNvSpPr txBox="1">
            <a:spLocks noGrp="1"/>
          </p:cNvSpPr>
          <p:nvPr>
            <p:ph type="body" idx="1"/>
          </p:nvPr>
        </p:nvSpPr>
        <p:spPr>
          <a:xfrm>
            <a:off x="311700" y="2714625"/>
            <a:ext cx="8686200" cy="17559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None/>
            </a:pPr>
            <a:r>
              <a:rPr lang="en" sz="1200">
                <a:solidFill>
                  <a:schemeClr val="dk1"/>
                </a:solidFill>
              </a:rPr>
              <a:t>For the Net income growth rate we adjusted to match the dividend growth rate. As seen on the Financial Highlights TD was able to increase its Net Income by 20% YoY 2020 - 2021 which we had to adjust to a more conservative growth rate. </a:t>
            </a:r>
            <a:endParaRPr sz="1200">
              <a:solidFill>
                <a:schemeClr val="dk1"/>
              </a:solidFill>
            </a:endParaRPr>
          </a:p>
          <a:p>
            <a:pPr marL="0" lvl="0" indent="0" algn="just" rtl="0">
              <a:lnSpc>
                <a:spcPct val="100000"/>
              </a:lnSpc>
              <a:spcBef>
                <a:spcPts val="0"/>
              </a:spcBef>
              <a:spcAft>
                <a:spcPts val="185"/>
              </a:spcAft>
              <a:buNone/>
            </a:pPr>
            <a:endParaRPr sz="1200">
              <a:solidFill>
                <a:schemeClr val="dk1"/>
              </a:solidFill>
            </a:endParaRPr>
          </a:p>
        </p:txBody>
      </p:sp>
      <p:pic>
        <p:nvPicPr>
          <p:cNvPr id="127" name="Google Shape;127;p19"/>
          <p:cNvPicPr preferRelativeResize="0"/>
          <p:nvPr/>
        </p:nvPicPr>
        <p:blipFill>
          <a:blip r:embed="rId3">
            <a:alphaModFix/>
          </a:blip>
          <a:stretch>
            <a:fillRect/>
          </a:stretch>
        </p:blipFill>
        <p:spPr>
          <a:xfrm>
            <a:off x="1374300" y="1418650"/>
            <a:ext cx="5943600" cy="10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94525" y="2342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Market Multiples</a:t>
            </a:r>
            <a:endParaRPr sz="4000"/>
          </a:p>
        </p:txBody>
      </p:sp>
      <p:sp>
        <p:nvSpPr>
          <p:cNvPr id="133" name="Google Shape;133;p20"/>
          <p:cNvSpPr txBox="1">
            <a:spLocks noGrp="1"/>
          </p:cNvSpPr>
          <p:nvPr>
            <p:ph type="body" idx="1"/>
          </p:nvPr>
        </p:nvSpPr>
        <p:spPr>
          <a:xfrm>
            <a:off x="4405675" y="1721125"/>
            <a:ext cx="4592100" cy="2945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None/>
            </a:pPr>
            <a:r>
              <a:rPr lang="en" sz="1200">
                <a:solidFill>
                  <a:schemeClr val="dk1"/>
                </a:solidFill>
              </a:rPr>
              <a:t>Under a Market Multiples - P/B ratio measures the market’s valuation of a company relative to its book value.</a:t>
            </a:r>
            <a:endParaRPr sz="1200">
              <a:solidFill>
                <a:schemeClr val="dk1"/>
              </a:solidFill>
            </a:endParaRPr>
          </a:p>
          <a:p>
            <a:pPr marL="0" lvl="0" indent="0" algn="just" rtl="0">
              <a:lnSpc>
                <a:spcPct val="100000"/>
              </a:lnSpc>
              <a:spcBef>
                <a:spcPts val="0"/>
              </a:spcBef>
              <a:spcAft>
                <a:spcPts val="0"/>
              </a:spcAft>
              <a:buNone/>
            </a:pPr>
            <a:endParaRPr sz="1200">
              <a:solidFill>
                <a:schemeClr val="dk1"/>
              </a:solidFill>
            </a:endParaRPr>
          </a:p>
          <a:p>
            <a:pPr marL="0" lvl="0" indent="0" algn="just" rtl="0">
              <a:lnSpc>
                <a:spcPct val="100000"/>
              </a:lnSpc>
              <a:spcBef>
                <a:spcPts val="0"/>
              </a:spcBef>
              <a:spcAft>
                <a:spcPts val="0"/>
              </a:spcAft>
              <a:buNone/>
            </a:pPr>
            <a:r>
              <a:rPr lang="en" sz="1200">
                <a:solidFill>
                  <a:schemeClr val="dk1"/>
                </a:solidFill>
              </a:rPr>
              <a:t>Comparison between TD’s P/B ratio with similar Canadian and US banks. </a:t>
            </a:r>
            <a:endParaRPr sz="1200">
              <a:solidFill>
                <a:schemeClr val="dk1"/>
              </a:solidFill>
            </a:endParaRPr>
          </a:p>
          <a:p>
            <a:pPr marL="0" lvl="0" indent="0" algn="just" rtl="0">
              <a:lnSpc>
                <a:spcPct val="100000"/>
              </a:lnSpc>
              <a:spcBef>
                <a:spcPts val="0"/>
              </a:spcBef>
              <a:spcAft>
                <a:spcPts val="0"/>
              </a:spcAft>
              <a:buNone/>
            </a:pPr>
            <a:endParaRPr sz="1200">
              <a:solidFill>
                <a:schemeClr val="dk1"/>
              </a:solidFill>
            </a:endParaRPr>
          </a:p>
          <a:p>
            <a:pPr marL="0" lvl="0" indent="0" algn="just" rtl="0">
              <a:lnSpc>
                <a:spcPct val="100000"/>
              </a:lnSpc>
              <a:spcBef>
                <a:spcPts val="0"/>
              </a:spcBef>
              <a:spcAft>
                <a:spcPts val="0"/>
              </a:spcAft>
              <a:buNone/>
            </a:pPr>
            <a:r>
              <a:rPr lang="en" sz="1200">
                <a:solidFill>
                  <a:schemeClr val="dk1"/>
                </a:solidFill>
              </a:rPr>
              <a:t>As we can notice from the implied value TD Bank stock is slightly overvalued in comparison to its peers. </a:t>
            </a:r>
            <a:endParaRPr sz="1200">
              <a:solidFill>
                <a:schemeClr val="dk1"/>
              </a:solidFill>
            </a:endParaRPr>
          </a:p>
          <a:p>
            <a:pPr marL="0" lvl="0" indent="0" algn="just" rtl="0">
              <a:lnSpc>
                <a:spcPct val="100000"/>
              </a:lnSpc>
              <a:spcBef>
                <a:spcPts val="0"/>
              </a:spcBef>
              <a:spcAft>
                <a:spcPts val="185"/>
              </a:spcAft>
              <a:buNone/>
            </a:pPr>
            <a:endParaRPr sz="1200">
              <a:solidFill>
                <a:schemeClr val="dk1"/>
              </a:solidFill>
            </a:endParaRPr>
          </a:p>
        </p:txBody>
      </p:sp>
      <p:pic>
        <p:nvPicPr>
          <p:cNvPr id="134" name="Google Shape;134;p20"/>
          <p:cNvPicPr preferRelativeResize="0"/>
          <p:nvPr/>
        </p:nvPicPr>
        <p:blipFill>
          <a:blip r:embed="rId3">
            <a:alphaModFix/>
          </a:blip>
          <a:stretch>
            <a:fillRect/>
          </a:stretch>
        </p:blipFill>
        <p:spPr>
          <a:xfrm>
            <a:off x="152400" y="1765225"/>
            <a:ext cx="373380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 </a:t>
            </a:r>
            <a:endParaRPr/>
          </a:p>
          <a:p>
            <a:pPr marL="0" lvl="0" indent="0" algn="l" rtl="0">
              <a:spcBef>
                <a:spcPts val="0"/>
              </a:spcBef>
              <a:spcAft>
                <a:spcPts val="0"/>
              </a:spcAft>
              <a:buNone/>
            </a:pPr>
            <a:r>
              <a:rPr lang="en"/>
              <a:t>First Horizon  </a:t>
            </a:r>
            <a:endParaRPr/>
          </a:p>
        </p:txBody>
      </p:sp>
      <p:sp>
        <p:nvSpPr>
          <p:cNvPr id="140" name="Google Shape;140;p21"/>
          <p:cNvSpPr txBox="1"/>
          <p:nvPr/>
        </p:nvSpPr>
        <p:spPr>
          <a:xfrm>
            <a:off x="4572000" y="890525"/>
            <a:ext cx="4333200" cy="3528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
                <a:solidFill>
                  <a:schemeClr val="dk1"/>
                </a:solidFill>
                <a:latin typeface="Roboto"/>
                <a:ea typeface="Roboto"/>
                <a:cs typeface="Roboto"/>
                <a:sym typeface="Roboto"/>
              </a:rPr>
              <a:t>Horizon Bancorp (IN) is a banking holding company established in the United States. It provides commercial and retail banking services, corporate and individual trust and agency services, and other banking-related services. Commercial loans, real estate loans, mortgage warehouse loans, consumer loans, and other credit facilities are also available from the organization. Furthermore, the organization offers advances, loans, term loans, and overdrafts for a variety of commercial objectives, including business development, the purchase of machinery and equipment, business mortgages, and others. </a:t>
            </a:r>
            <a:endParaRPr>
              <a:solidFill>
                <a:schemeClr val="dk1"/>
              </a:solidFill>
              <a:latin typeface="Roboto"/>
              <a:ea typeface="Roboto"/>
              <a:cs typeface="Roboto"/>
              <a:sym typeface="Roboto"/>
            </a:endParaRPr>
          </a:p>
          <a:p>
            <a:pPr marL="0" lvl="0" indent="0" algn="just" rtl="0">
              <a:lnSpc>
                <a:spcPct val="115000"/>
              </a:lnSpc>
              <a:spcBef>
                <a:spcPts val="1200"/>
              </a:spcBef>
              <a:spcAft>
                <a:spcPts val="1200"/>
              </a:spcAft>
              <a:buNone/>
            </a:pPr>
            <a:endParaRPr>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1535</Words>
  <Application>Microsoft Office PowerPoint</Application>
  <PresentationFormat>On-screen Show (16:9)</PresentationFormat>
  <Paragraphs>152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Merriweather</vt:lpstr>
      <vt:lpstr>Calibri</vt:lpstr>
      <vt:lpstr>Arial</vt:lpstr>
      <vt:lpstr>Noto Sans Symbols</vt:lpstr>
      <vt:lpstr>Roboto</vt:lpstr>
      <vt:lpstr>Paradigm</vt:lpstr>
      <vt:lpstr>Case study TD Bank &amp; First Horizon</vt:lpstr>
      <vt:lpstr>Introduction  TD Bank  </vt:lpstr>
      <vt:lpstr>SWOT analysis TD Bank</vt:lpstr>
      <vt:lpstr>TD Bank Financial Information  </vt:lpstr>
      <vt:lpstr>Financial Highlights</vt:lpstr>
      <vt:lpstr>CAPM &amp; WACC</vt:lpstr>
      <vt:lpstr>Total Payout Model</vt:lpstr>
      <vt:lpstr>Market Multiples</vt:lpstr>
      <vt:lpstr>Introduction  First Horizon  </vt:lpstr>
      <vt:lpstr>SWOT analysis First Horizon</vt:lpstr>
      <vt:lpstr>First Horizon Corporation Financial Information </vt:lpstr>
      <vt:lpstr>Debt Size Determination</vt:lpstr>
      <vt:lpstr>Capital Structure</vt:lpstr>
      <vt:lpstr>Key Performance Indicators</vt:lpstr>
      <vt:lpstr>Multiple Valuation</vt:lpstr>
      <vt:lpstr>Gordon Growth Model</vt:lpstr>
      <vt:lpstr>Total Payout Model</vt:lpstr>
      <vt:lpstr>Inference</vt:lpstr>
      <vt:lpstr>Acquisition NPV Calculations</vt:lpstr>
      <vt:lpstr>Assumptions in NPV Calculations</vt:lpstr>
      <vt:lpstr>Merger and Acquisition Terms</vt:lpstr>
      <vt:lpstr>Post merge analysis </vt:lpstr>
      <vt:lpstr>Synergies </vt:lpstr>
      <vt:lpstr>PowerPoint Presentation</vt:lpstr>
      <vt:lpstr>Financial Synergy Valuation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TD Bank &amp; First Horizon</dc:title>
  <dc:creator>Ayeshaa</dc:creator>
  <cp:lastModifiedBy>Ayesha Fatima</cp:lastModifiedBy>
  <cp:revision>2</cp:revision>
  <dcterms:modified xsi:type="dcterms:W3CDTF">2024-01-08T21:58:50Z</dcterms:modified>
</cp:coreProperties>
</file>