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Playfair Display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layfairDisplay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-italic.fntdata"/><Relationship Id="rId25" Type="http://schemas.openxmlformats.org/officeDocument/2006/relationships/font" Target="fonts/PlayfairDisplay-bold.fntdata"/><Relationship Id="rId27" Type="http://schemas.openxmlformats.org/officeDocument/2006/relationships/font" Target="fonts/PlayfairDisplay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795dc38135_3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795dc38135_3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795dc38135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795dc38135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795dc38135_4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795dc38135_4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7e94abb861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7e94abb861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795dc38135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795dc3813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795dc38135_6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795dc38135_6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758ad14bd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758ad14bd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795dc38135_4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795dc38135_4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771debbfe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771debbf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795dc38135_6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795dc38135_6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795dc38135_6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795dc38135_6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795dc38135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795dc38135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795dc38135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795dc38135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795dc3813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795dc3813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795dc3813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795dc3813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758ad14bd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758ad14b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771debbfe6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771debbfe6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23.png"/><Relationship Id="rId5" Type="http://schemas.openxmlformats.org/officeDocument/2006/relationships/image" Target="../media/image31.png"/><Relationship Id="rId6" Type="http://schemas.openxmlformats.org/officeDocument/2006/relationships/image" Target="../media/image21.png"/><Relationship Id="rId7" Type="http://schemas.openxmlformats.org/officeDocument/2006/relationships/image" Target="../media/image32.png"/><Relationship Id="rId8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24.png"/><Relationship Id="rId5" Type="http://schemas.openxmlformats.org/officeDocument/2006/relationships/image" Target="../media/image38.png"/><Relationship Id="rId6" Type="http://schemas.openxmlformats.org/officeDocument/2006/relationships/image" Target="../media/image42.png"/><Relationship Id="rId7" Type="http://schemas.openxmlformats.org/officeDocument/2006/relationships/image" Target="../media/image22.png"/><Relationship Id="rId8" Type="http://schemas.openxmlformats.org/officeDocument/2006/relationships/image" Target="../media/image3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26.png"/><Relationship Id="rId5" Type="http://schemas.openxmlformats.org/officeDocument/2006/relationships/image" Target="../media/image33.png"/><Relationship Id="rId6" Type="http://schemas.openxmlformats.org/officeDocument/2006/relationships/image" Target="../media/image36.png"/><Relationship Id="rId7" Type="http://schemas.openxmlformats.org/officeDocument/2006/relationships/image" Target="../media/image27.png"/><Relationship Id="rId8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45.png"/><Relationship Id="rId5" Type="http://schemas.openxmlformats.org/officeDocument/2006/relationships/hyperlink" Target="https://www.bbvaopenmind.com/en/science/environment/how-clothes-contribute-to-climate-change/" TargetMode="External"/><Relationship Id="rId6" Type="http://schemas.openxmlformats.org/officeDocument/2006/relationships/image" Target="../media/image37.png"/><Relationship Id="rId7" Type="http://schemas.openxmlformats.org/officeDocument/2006/relationships/image" Target="../media/image44.png"/><Relationship Id="rId8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linkedin.com/pulse/zaras-three-success-factors-speed-mohamed-ismail/?trk=public_profile_article_view" TargetMode="External"/><Relationship Id="rId10" Type="http://schemas.openxmlformats.org/officeDocument/2006/relationships/hyperlink" Target="https://blog.avada.io/resources/zara-marketing-strategy.html" TargetMode="External"/><Relationship Id="rId13" Type="http://schemas.openxmlformats.org/officeDocument/2006/relationships/hyperlink" Target="https://blog.edited.com/blog/resources/zara-vs-hm-whos-in-the-global-lead" TargetMode="External"/><Relationship Id="rId12" Type="http://schemas.openxmlformats.org/officeDocument/2006/relationships/hyperlink" Target="https://www.pexels.com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profolus.com/topics/the-business-strategy-of-zara/" TargetMode="External"/><Relationship Id="rId4" Type="http://schemas.openxmlformats.org/officeDocument/2006/relationships/hyperlink" Target="https://toughnickel.com/industries/Business-Operations-of-Clothing-Retailer-Zara" TargetMode="External"/><Relationship Id="rId9" Type="http://schemas.openxmlformats.org/officeDocument/2006/relationships/hyperlink" Target="https://www.repository.utl.pt/bitstream/10400.5/22054/1/DM-BBR-2021.pdf" TargetMode="External"/><Relationship Id="rId5" Type="http://schemas.openxmlformats.org/officeDocument/2006/relationships/hyperlink" Target="https://www.strategyzer.com/business-model-examples/zara-business-model" TargetMode="External"/><Relationship Id="rId6" Type="http://schemas.openxmlformats.org/officeDocument/2006/relationships/hyperlink" Target="https://ivypanda.com/essays/key-elements-of-zara-companys-business-model/" TargetMode="External"/><Relationship Id="rId7" Type="http://schemas.openxmlformats.org/officeDocument/2006/relationships/hyperlink" Target="https://martinroll.com/resources/articles/strategy/the-secret-of-zaras-success-a-culture-of-customer-co-creation/" TargetMode="External"/><Relationship Id="rId8" Type="http://schemas.openxmlformats.org/officeDocument/2006/relationships/hyperlink" Target="https://quickbooks.intuit.com/r/supply-chain/zara-supply-chain-its-secret-to-retail-success/" TargetMode="External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hyperlink" Target="https://static.inditex.com/annual_report_2015/en/our-priorities/innovation-in-customer-services.php#:~:text=Radiofrequency%20identification%20technology%20(RFID)%2C,and%20developed%20during%20this%20period" TargetMode="External"/><Relationship Id="rId10" Type="http://schemas.openxmlformats.org/officeDocument/2006/relationships/hyperlink" Target="https://www.forbes.com/sites/timworstall/2015/06/07/inditexs-zara-and-the-power-of-comparative-advantage/?sh=3f6e6b387e27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pestleanalysis.com/zara-swot-analysis/" TargetMode="External"/><Relationship Id="rId4" Type="http://schemas.openxmlformats.org/officeDocument/2006/relationships/hyperlink" Target="https://www.projects4mba.com/swot-analysis-of-zara/5024/" TargetMode="External"/><Relationship Id="rId9" Type="http://schemas.openxmlformats.org/officeDocument/2006/relationships/hyperlink" Target="https://www.notesmatic.com/zara-sources-of-competitive-advantage/" TargetMode="External"/><Relationship Id="rId5" Type="http://schemas.openxmlformats.org/officeDocument/2006/relationships/hyperlink" Target="https://www.marketingtutor.net/swot-analysis-of-zara/" TargetMode="External"/><Relationship Id="rId6" Type="http://schemas.openxmlformats.org/officeDocument/2006/relationships/hyperlink" Target="https://www.bloomberg.com/news/articles/2022-10-20/zara-to-start-repairing-reselling-clothes-in-uk-pre-owned-push" TargetMode="External"/><Relationship Id="rId7" Type="http://schemas.openxmlformats.org/officeDocument/2006/relationships/hyperlink" Target="https://www.theguardian.com/business/2020/jun/10/zara-owner-to-close-up-to-1200-fashion-stores-around-the-world" TargetMode="External"/><Relationship Id="rId8" Type="http://schemas.openxmlformats.org/officeDocument/2006/relationships/hyperlink" Target="https://uniqlover.files.wordpress.com/2012/09/perception-map.jpg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10.png"/><Relationship Id="rId7" Type="http://schemas.openxmlformats.org/officeDocument/2006/relationships/image" Target="../media/image3.png"/><Relationship Id="rId8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openxmlformats.org/officeDocument/2006/relationships/image" Target="../media/image8.png"/><Relationship Id="rId7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25.png"/><Relationship Id="rId6" Type="http://schemas.openxmlformats.org/officeDocument/2006/relationships/image" Target="../media/image12.png"/><Relationship Id="rId7" Type="http://schemas.openxmlformats.org/officeDocument/2006/relationships/image" Target="../media/image20.png"/><Relationship Id="rId8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950" y="67975"/>
            <a:ext cx="8838100" cy="37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144450" y="3787925"/>
            <a:ext cx="285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FAST FASHION - CASE STUDY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3937500" y="4231575"/>
            <a:ext cx="126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MRKT 765</a:t>
            </a:r>
            <a:endParaRPr sz="1700"/>
          </a:p>
        </p:txBody>
      </p:sp>
      <p:sp>
        <p:nvSpPr>
          <p:cNvPr id="57" name="Google Shape;57;p13"/>
          <p:cNvSpPr txBox="1"/>
          <p:nvPr/>
        </p:nvSpPr>
        <p:spPr>
          <a:xfrm>
            <a:off x="1924050" y="4677975"/>
            <a:ext cx="592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Anurag Narwal | Faizan Kazi | Saksham Rawat | Yash Mukherjee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 txBox="1"/>
          <p:nvPr>
            <p:ph type="title"/>
          </p:nvPr>
        </p:nvSpPr>
        <p:spPr>
          <a:xfrm>
            <a:off x="319725" y="177450"/>
            <a:ext cx="850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Zara Product Launch - Lean Marketing Canvas</a:t>
            </a:r>
            <a:endParaRPr/>
          </a:p>
        </p:txBody>
      </p:sp>
      <p:sp>
        <p:nvSpPr>
          <p:cNvPr id="195" name="Google Shape;195;p22"/>
          <p:cNvSpPr/>
          <p:nvPr/>
        </p:nvSpPr>
        <p:spPr>
          <a:xfrm>
            <a:off x="300375" y="863150"/>
            <a:ext cx="1992300" cy="26967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2"/>
          <p:cNvSpPr/>
          <p:nvPr/>
        </p:nvSpPr>
        <p:spPr>
          <a:xfrm>
            <a:off x="7204325" y="863150"/>
            <a:ext cx="1616700" cy="26967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2"/>
          <p:cNvSpPr/>
          <p:nvPr/>
        </p:nvSpPr>
        <p:spPr>
          <a:xfrm>
            <a:off x="300375" y="3559750"/>
            <a:ext cx="4089900" cy="1032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2"/>
          <p:cNvSpPr/>
          <p:nvPr/>
        </p:nvSpPr>
        <p:spPr>
          <a:xfrm>
            <a:off x="4390275" y="3559850"/>
            <a:ext cx="4430700" cy="1032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2"/>
          <p:cNvSpPr/>
          <p:nvPr/>
        </p:nvSpPr>
        <p:spPr>
          <a:xfrm>
            <a:off x="2292675" y="863150"/>
            <a:ext cx="1616700" cy="13566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2"/>
          <p:cNvSpPr/>
          <p:nvPr/>
        </p:nvSpPr>
        <p:spPr>
          <a:xfrm>
            <a:off x="3909363" y="863150"/>
            <a:ext cx="1313100" cy="26967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2"/>
          <p:cNvSpPr/>
          <p:nvPr/>
        </p:nvSpPr>
        <p:spPr>
          <a:xfrm>
            <a:off x="5222475" y="863150"/>
            <a:ext cx="1981500" cy="13566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2"/>
          <p:cNvSpPr/>
          <p:nvPr/>
        </p:nvSpPr>
        <p:spPr>
          <a:xfrm>
            <a:off x="2292675" y="2203150"/>
            <a:ext cx="1616700" cy="13566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2"/>
          <p:cNvSpPr txBox="1"/>
          <p:nvPr/>
        </p:nvSpPr>
        <p:spPr>
          <a:xfrm>
            <a:off x="300375" y="863144"/>
            <a:ext cx="1257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Problem</a:t>
            </a:r>
            <a:endParaRPr b="1" sz="1100"/>
          </a:p>
        </p:txBody>
      </p:sp>
      <p:sp>
        <p:nvSpPr>
          <p:cNvPr id="204" name="Google Shape;204;p22"/>
          <p:cNvSpPr txBox="1"/>
          <p:nvPr/>
        </p:nvSpPr>
        <p:spPr>
          <a:xfrm>
            <a:off x="2292675" y="863144"/>
            <a:ext cx="1257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Solution</a:t>
            </a:r>
            <a:endParaRPr b="1" sz="1100"/>
          </a:p>
        </p:txBody>
      </p:sp>
      <p:sp>
        <p:nvSpPr>
          <p:cNvPr id="205" name="Google Shape;205;p22"/>
          <p:cNvSpPr txBox="1"/>
          <p:nvPr/>
        </p:nvSpPr>
        <p:spPr>
          <a:xfrm>
            <a:off x="3909375" y="863144"/>
            <a:ext cx="1257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Unique Value Proposition</a:t>
            </a:r>
            <a:endParaRPr b="1" sz="1100"/>
          </a:p>
        </p:txBody>
      </p:sp>
      <p:sp>
        <p:nvSpPr>
          <p:cNvPr id="206" name="Google Shape;206;p22"/>
          <p:cNvSpPr txBox="1"/>
          <p:nvPr/>
        </p:nvSpPr>
        <p:spPr>
          <a:xfrm>
            <a:off x="5222475" y="863150"/>
            <a:ext cx="1606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Unfair advantage</a:t>
            </a:r>
            <a:endParaRPr b="1" sz="1100"/>
          </a:p>
        </p:txBody>
      </p:sp>
      <p:sp>
        <p:nvSpPr>
          <p:cNvPr id="207" name="Google Shape;207;p22"/>
          <p:cNvSpPr txBox="1"/>
          <p:nvPr/>
        </p:nvSpPr>
        <p:spPr>
          <a:xfrm>
            <a:off x="7204325" y="863150"/>
            <a:ext cx="199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Customer Segments</a:t>
            </a:r>
            <a:endParaRPr b="1" sz="1100"/>
          </a:p>
        </p:txBody>
      </p:sp>
      <p:sp>
        <p:nvSpPr>
          <p:cNvPr id="208" name="Google Shape;208;p22"/>
          <p:cNvSpPr txBox="1"/>
          <p:nvPr/>
        </p:nvSpPr>
        <p:spPr>
          <a:xfrm>
            <a:off x="2292675" y="2211444"/>
            <a:ext cx="1257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Key Metrics</a:t>
            </a:r>
            <a:endParaRPr b="1" sz="1100"/>
          </a:p>
        </p:txBody>
      </p:sp>
      <p:sp>
        <p:nvSpPr>
          <p:cNvPr id="209" name="Google Shape;209;p22"/>
          <p:cNvSpPr txBox="1"/>
          <p:nvPr/>
        </p:nvSpPr>
        <p:spPr>
          <a:xfrm>
            <a:off x="5222475" y="2211494"/>
            <a:ext cx="1257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Channels</a:t>
            </a:r>
            <a:endParaRPr b="1" sz="1100"/>
          </a:p>
        </p:txBody>
      </p:sp>
      <p:sp>
        <p:nvSpPr>
          <p:cNvPr id="210" name="Google Shape;210;p22"/>
          <p:cNvSpPr txBox="1"/>
          <p:nvPr/>
        </p:nvSpPr>
        <p:spPr>
          <a:xfrm>
            <a:off x="300375" y="3559750"/>
            <a:ext cx="1867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Cost Structure</a:t>
            </a:r>
            <a:endParaRPr b="1" sz="1100"/>
          </a:p>
        </p:txBody>
      </p:sp>
      <p:sp>
        <p:nvSpPr>
          <p:cNvPr id="211" name="Google Shape;211;p22"/>
          <p:cNvSpPr txBox="1"/>
          <p:nvPr/>
        </p:nvSpPr>
        <p:spPr>
          <a:xfrm>
            <a:off x="4390275" y="3559850"/>
            <a:ext cx="1867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Revenue Streams</a:t>
            </a:r>
            <a:endParaRPr b="1" sz="1100"/>
          </a:p>
        </p:txBody>
      </p:sp>
      <p:sp>
        <p:nvSpPr>
          <p:cNvPr id="212" name="Google Shape;212;p22"/>
          <p:cNvSpPr txBox="1"/>
          <p:nvPr/>
        </p:nvSpPr>
        <p:spPr>
          <a:xfrm>
            <a:off x="319725" y="1125563"/>
            <a:ext cx="18288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Launch clothing products and collections with a limited amount of time to market</a:t>
            </a: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Distribute products </a:t>
            </a:r>
            <a:r>
              <a:rPr lang="en" sz="1000"/>
              <a:t>across</a:t>
            </a:r>
            <a:r>
              <a:rPr lang="en" sz="1000"/>
              <a:t> geographies while limiting operational and </a:t>
            </a:r>
            <a:r>
              <a:rPr lang="en" sz="1000"/>
              <a:t>logistical</a:t>
            </a:r>
            <a:r>
              <a:rPr lang="en" sz="1000"/>
              <a:t> overheads</a:t>
            </a: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Cater to local influences, preferences and pricing structures</a:t>
            </a: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Claims of unsustainability</a:t>
            </a:r>
            <a:endParaRPr sz="1000"/>
          </a:p>
        </p:txBody>
      </p:sp>
      <p:sp>
        <p:nvSpPr>
          <p:cNvPr id="213" name="Google Shape;213;p22"/>
          <p:cNvSpPr txBox="1"/>
          <p:nvPr/>
        </p:nvSpPr>
        <p:spPr>
          <a:xfrm>
            <a:off x="286575" y="3867650"/>
            <a:ext cx="219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Supply chain (incl. Suppliers)</a:t>
            </a: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R&amp;D</a:t>
            </a: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Real Estate - Lease/Purchase</a:t>
            </a:r>
            <a:endParaRPr sz="1000"/>
          </a:p>
        </p:txBody>
      </p:sp>
      <p:sp>
        <p:nvSpPr>
          <p:cNvPr id="214" name="Google Shape;214;p22"/>
          <p:cNvSpPr txBox="1"/>
          <p:nvPr/>
        </p:nvSpPr>
        <p:spPr>
          <a:xfrm>
            <a:off x="2292675" y="1090550"/>
            <a:ext cx="170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Consult with fashion influencers/designers</a:t>
            </a: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Build vertically aligned supply chain</a:t>
            </a: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Offer a circular fashion </a:t>
            </a:r>
            <a:r>
              <a:rPr lang="en" sz="1000"/>
              <a:t>economy</a:t>
            </a:r>
            <a:endParaRPr sz="1000"/>
          </a:p>
        </p:txBody>
      </p:sp>
      <p:sp>
        <p:nvSpPr>
          <p:cNvPr id="215" name="Google Shape;215;p22"/>
          <p:cNvSpPr txBox="1"/>
          <p:nvPr/>
        </p:nvSpPr>
        <p:spPr>
          <a:xfrm>
            <a:off x="2292675" y="2501750"/>
            <a:ext cx="1616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Sales by SKU/Collection</a:t>
            </a: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Sales by location</a:t>
            </a: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Customer satisfaction/WoM</a:t>
            </a:r>
            <a:endParaRPr sz="1000"/>
          </a:p>
        </p:txBody>
      </p:sp>
      <p:sp>
        <p:nvSpPr>
          <p:cNvPr id="216" name="Google Shape;216;p22"/>
          <p:cNvSpPr txBox="1"/>
          <p:nvPr/>
        </p:nvSpPr>
        <p:spPr>
          <a:xfrm>
            <a:off x="2261700" y="3867650"/>
            <a:ext cx="2196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Personnel (incl collaborations)</a:t>
            </a: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Merchandising</a:t>
            </a: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Event sponsorship</a:t>
            </a: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IT infrastructure</a:t>
            </a:r>
            <a:endParaRPr sz="1000"/>
          </a:p>
        </p:txBody>
      </p:sp>
      <p:sp>
        <p:nvSpPr>
          <p:cNvPr id="217" name="Google Shape;217;p22"/>
          <p:cNvSpPr txBox="1"/>
          <p:nvPr/>
        </p:nvSpPr>
        <p:spPr>
          <a:xfrm>
            <a:off x="4390275" y="3867650"/>
            <a:ext cx="219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Sale of products - Ecommerce</a:t>
            </a: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Sale of products - Brick &amp; Mortar</a:t>
            </a:r>
            <a:endParaRPr sz="1000"/>
          </a:p>
        </p:txBody>
      </p:sp>
      <p:sp>
        <p:nvSpPr>
          <p:cNvPr id="218" name="Google Shape;218;p22"/>
          <p:cNvSpPr txBox="1"/>
          <p:nvPr/>
        </p:nvSpPr>
        <p:spPr>
          <a:xfrm>
            <a:off x="6646650" y="3867650"/>
            <a:ext cx="2196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Lease from franchisees</a:t>
            </a: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Sale of assets</a:t>
            </a: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Commission from marketplace transactions</a:t>
            </a:r>
            <a:endParaRPr sz="1000"/>
          </a:p>
        </p:txBody>
      </p:sp>
      <p:sp>
        <p:nvSpPr>
          <p:cNvPr id="219" name="Google Shape;219;p22"/>
          <p:cNvSpPr txBox="1"/>
          <p:nvPr/>
        </p:nvSpPr>
        <p:spPr>
          <a:xfrm>
            <a:off x="3913800" y="1127725"/>
            <a:ext cx="13131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Latest styles, at affordable prices</a:t>
            </a:r>
            <a:br>
              <a:rPr lang="en" sz="1000"/>
            </a:b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Styles and pricing  adapted to local trends and preferences, influenced by local fashion influencers</a:t>
            </a:r>
            <a:endParaRPr sz="1000"/>
          </a:p>
        </p:txBody>
      </p:sp>
      <p:sp>
        <p:nvSpPr>
          <p:cNvPr id="220" name="Google Shape;220;p22"/>
          <p:cNvSpPr txBox="1"/>
          <p:nvPr/>
        </p:nvSpPr>
        <p:spPr>
          <a:xfrm>
            <a:off x="5231325" y="1090550"/>
            <a:ext cx="2056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00659" lvl="0" marL="1828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“Instant fashion” - Identify and launch products meeting current fashion trends</a:t>
            </a:r>
            <a:endParaRPr sz="1000">
              <a:solidFill>
                <a:schemeClr val="dk1"/>
              </a:solidFill>
            </a:endParaRPr>
          </a:p>
          <a:p>
            <a:pPr indent="-200659" lvl="0" marL="1828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Capability to operate reverse logistics for future use cases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21" name="Google Shape;221;p22"/>
          <p:cNvSpPr txBox="1"/>
          <p:nvPr/>
        </p:nvSpPr>
        <p:spPr>
          <a:xfrm>
            <a:off x="7058825" y="1140950"/>
            <a:ext cx="1762200" cy="22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Teenagers</a:t>
            </a:r>
            <a:endParaRPr sz="1000">
              <a:solidFill>
                <a:srgbClr val="000000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Young adults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Fashion conscious customers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Price conscious buyers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Early trend adopters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Environment </a:t>
            </a:r>
            <a:r>
              <a:rPr lang="en" sz="1000"/>
              <a:t>conscious</a:t>
            </a:r>
            <a:r>
              <a:rPr lang="en" sz="1000"/>
              <a:t> consumers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Next-gen middle class</a:t>
            </a:r>
            <a:endParaRPr sz="1000"/>
          </a:p>
        </p:txBody>
      </p:sp>
      <p:sp>
        <p:nvSpPr>
          <p:cNvPr id="222" name="Google Shape;222;p22"/>
          <p:cNvSpPr txBox="1"/>
          <p:nvPr/>
        </p:nvSpPr>
        <p:spPr>
          <a:xfrm>
            <a:off x="5298675" y="2348600"/>
            <a:ext cx="2056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Free</a:t>
            </a:r>
            <a:endParaRPr b="1" sz="1000"/>
          </a:p>
          <a:p>
            <a:pPr indent="-200660" lvl="0" marL="9144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Physical locations</a:t>
            </a:r>
            <a:endParaRPr sz="1000"/>
          </a:p>
          <a:p>
            <a:pPr indent="-200660" lvl="0" marL="9144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E-commerce/App</a:t>
            </a:r>
            <a:endParaRPr sz="1000"/>
          </a:p>
          <a:p>
            <a:pPr indent="-200660" lvl="0" marL="9144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Media coverage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Paid</a:t>
            </a:r>
            <a:endParaRPr b="1" sz="1000"/>
          </a:p>
          <a:p>
            <a:pPr indent="-200660" lvl="0" marL="9144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Media spend </a:t>
            </a:r>
            <a:endParaRPr sz="1000">
              <a:solidFill>
                <a:schemeClr val="dk1"/>
              </a:solidFill>
            </a:endParaRPr>
          </a:p>
          <a:p>
            <a:pPr indent="-200660" lvl="0" marL="9144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Social media+PPC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23" name="Google Shape;223;p22"/>
          <p:cNvSpPr txBox="1"/>
          <p:nvPr/>
        </p:nvSpPr>
        <p:spPr>
          <a:xfrm>
            <a:off x="8342900" y="4743300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Yash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 txBox="1"/>
          <p:nvPr>
            <p:ph type="title"/>
          </p:nvPr>
        </p:nvSpPr>
        <p:spPr>
          <a:xfrm>
            <a:off x="3464750" y="2285400"/>
            <a:ext cx="214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Weaknesses</a:t>
            </a:r>
            <a:endParaRPr/>
          </a:p>
        </p:txBody>
      </p:sp>
      <p:sp>
        <p:nvSpPr>
          <p:cNvPr id="229" name="Google Shape;229;p23"/>
          <p:cNvSpPr txBox="1"/>
          <p:nvPr/>
        </p:nvSpPr>
        <p:spPr>
          <a:xfrm>
            <a:off x="1465125" y="1963875"/>
            <a:ext cx="214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3"/>
          <p:cNvSpPr/>
          <p:nvPr/>
        </p:nvSpPr>
        <p:spPr>
          <a:xfrm>
            <a:off x="3165600" y="350675"/>
            <a:ext cx="2812800" cy="1065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31" name="Google Shape;231;p23"/>
          <p:cNvSpPr txBox="1"/>
          <p:nvPr/>
        </p:nvSpPr>
        <p:spPr>
          <a:xfrm>
            <a:off x="4475975" y="406475"/>
            <a:ext cx="1419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High reliability on         Physical stores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</a:t>
            </a:r>
            <a:r>
              <a:rPr lang="en" sz="1000">
                <a:solidFill>
                  <a:schemeClr val="dk1"/>
                </a:solidFill>
              </a:rPr>
              <a:t> Massive losses due to Covid-19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232" name="Google Shape;2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0850" y="462023"/>
            <a:ext cx="1265126" cy="84320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3" name="Google Shape;233;p23"/>
          <p:cNvSpPr/>
          <p:nvPr/>
        </p:nvSpPr>
        <p:spPr>
          <a:xfrm>
            <a:off x="6209325" y="1540725"/>
            <a:ext cx="2812800" cy="1065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34" name="Google Shape;234;p23"/>
          <p:cNvSpPr txBox="1"/>
          <p:nvPr/>
        </p:nvSpPr>
        <p:spPr>
          <a:xfrm>
            <a:off x="7791150" y="1606925"/>
            <a:ext cx="1179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Less </a:t>
            </a:r>
            <a:r>
              <a:rPr lang="en" sz="1000">
                <a:solidFill>
                  <a:schemeClr val="dk1"/>
                </a:solidFill>
              </a:rPr>
              <a:t>presence in Asia and United States</a:t>
            </a:r>
            <a:r>
              <a:rPr lang="en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Only 99 stores in U.S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235" name="Google Shape;23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8425" y="1697125"/>
            <a:ext cx="1581816" cy="7531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3"/>
          <p:cNvSpPr/>
          <p:nvPr/>
        </p:nvSpPr>
        <p:spPr>
          <a:xfrm>
            <a:off x="3165600" y="3726925"/>
            <a:ext cx="2812800" cy="1065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37" name="Google Shape;237;p23"/>
          <p:cNvSpPr/>
          <p:nvPr/>
        </p:nvSpPr>
        <p:spPr>
          <a:xfrm>
            <a:off x="6164400" y="3043903"/>
            <a:ext cx="2681700" cy="1108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238" name="Google Shape;23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375" y="1651876"/>
            <a:ext cx="1419533" cy="79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3"/>
          <p:cNvSpPr txBox="1"/>
          <p:nvPr/>
        </p:nvSpPr>
        <p:spPr>
          <a:xfrm>
            <a:off x="1669575" y="1686825"/>
            <a:ext cx="1265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</a:t>
            </a:r>
            <a:r>
              <a:rPr lang="en" sz="1000">
                <a:solidFill>
                  <a:schemeClr val="dk1"/>
                </a:solidFill>
              </a:rPr>
              <a:t> Balancing fast fashion with </a:t>
            </a:r>
            <a:r>
              <a:rPr lang="en" sz="1000">
                <a:solidFill>
                  <a:schemeClr val="dk1"/>
                </a:solidFill>
              </a:rPr>
              <a:t>sustainability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</a:t>
            </a:r>
            <a:r>
              <a:rPr lang="en" sz="1000">
                <a:solidFill>
                  <a:schemeClr val="dk1"/>
                </a:solidFill>
              </a:rPr>
              <a:t> Plenty of waste created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240" name="Google Shape;24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375" y="3221437"/>
            <a:ext cx="1338900" cy="75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 txBox="1"/>
          <p:nvPr/>
        </p:nvSpPr>
        <p:spPr>
          <a:xfrm>
            <a:off x="1580900" y="3033050"/>
            <a:ext cx="1232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&gt;.</a:t>
            </a:r>
            <a:r>
              <a:rPr lang="en" sz="1000"/>
              <a:t>Issues in Work and Labor practices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&gt;. </a:t>
            </a:r>
            <a:r>
              <a:rPr lang="en" sz="1000"/>
              <a:t>Bad workplace </a:t>
            </a:r>
            <a:r>
              <a:rPr lang="en" sz="1000"/>
              <a:t>conditions and lack of job security</a:t>
            </a:r>
            <a:endParaRPr sz="1000"/>
          </a:p>
        </p:txBody>
      </p:sp>
      <p:pic>
        <p:nvPicPr>
          <p:cNvPr id="242" name="Google Shape;242;p23"/>
          <p:cNvPicPr preferRelativeResize="0"/>
          <p:nvPr/>
        </p:nvPicPr>
        <p:blipFill rotWithShape="1">
          <a:blip r:embed="rId7">
            <a:alphaModFix/>
          </a:blip>
          <a:srcRect b="0" l="0" r="16888" t="19008"/>
          <a:stretch/>
        </p:blipFill>
        <p:spPr>
          <a:xfrm>
            <a:off x="3274115" y="3838275"/>
            <a:ext cx="1338900" cy="86965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 txBox="1"/>
          <p:nvPr/>
        </p:nvSpPr>
        <p:spPr>
          <a:xfrm>
            <a:off x="4697738" y="3726925"/>
            <a:ext cx="1179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Minimum </a:t>
            </a:r>
            <a:r>
              <a:rPr lang="en" sz="1000">
                <a:solidFill>
                  <a:schemeClr val="dk1"/>
                </a:solidFill>
              </a:rPr>
              <a:t>advertising</a:t>
            </a:r>
            <a:r>
              <a:rPr lang="en" sz="1000">
                <a:solidFill>
                  <a:schemeClr val="dk1"/>
                </a:solidFill>
              </a:rPr>
              <a:t> and publicity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Lack of information to the public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244" name="Google Shape;244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64400" y="3043900"/>
            <a:ext cx="1108200" cy="11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3"/>
          <p:cNvSpPr txBox="1"/>
          <p:nvPr/>
        </p:nvSpPr>
        <p:spPr>
          <a:xfrm>
            <a:off x="7456300" y="3110000"/>
            <a:ext cx="1265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Very less safety stock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Best selling products are mostly out of stock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46" name="Google Shape;246;p23"/>
          <p:cNvSpPr/>
          <p:nvPr/>
        </p:nvSpPr>
        <p:spPr>
          <a:xfrm>
            <a:off x="82775" y="1551125"/>
            <a:ext cx="2812800" cy="1065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47" name="Google Shape;247;p23"/>
          <p:cNvSpPr/>
          <p:nvPr/>
        </p:nvSpPr>
        <p:spPr>
          <a:xfrm>
            <a:off x="82800" y="3054188"/>
            <a:ext cx="2812800" cy="1065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48" name="Google Shape;248;p23"/>
          <p:cNvSpPr txBox="1"/>
          <p:nvPr/>
        </p:nvSpPr>
        <p:spPr>
          <a:xfrm>
            <a:off x="8342900" y="4743300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Faizan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4"/>
          <p:cNvSpPr txBox="1"/>
          <p:nvPr>
            <p:ph type="title"/>
          </p:nvPr>
        </p:nvSpPr>
        <p:spPr>
          <a:xfrm>
            <a:off x="3327600" y="1963875"/>
            <a:ext cx="2488800" cy="12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Opportunities</a:t>
            </a:r>
            <a:r>
              <a:rPr lang="en"/>
              <a:t> and Improvement</a:t>
            </a:r>
            <a:endParaRPr/>
          </a:p>
        </p:txBody>
      </p:sp>
      <p:sp>
        <p:nvSpPr>
          <p:cNvPr id="254" name="Google Shape;254;p24"/>
          <p:cNvSpPr txBox="1"/>
          <p:nvPr/>
        </p:nvSpPr>
        <p:spPr>
          <a:xfrm>
            <a:off x="1465125" y="1963875"/>
            <a:ext cx="214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4"/>
          <p:cNvSpPr/>
          <p:nvPr/>
        </p:nvSpPr>
        <p:spPr>
          <a:xfrm>
            <a:off x="3144600" y="102650"/>
            <a:ext cx="2854800" cy="115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56" name="Google Shape;256;p24"/>
          <p:cNvSpPr txBox="1"/>
          <p:nvPr/>
        </p:nvSpPr>
        <p:spPr>
          <a:xfrm>
            <a:off x="4700175" y="203751"/>
            <a:ext cx="1265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Quick Delivery cycle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Shortening the current cycle of 2-3 weeks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57" name="Google Shape;257;p24"/>
          <p:cNvSpPr/>
          <p:nvPr/>
        </p:nvSpPr>
        <p:spPr>
          <a:xfrm>
            <a:off x="6143750" y="1291913"/>
            <a:ext cx="2854800" cy="115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58" name="Google Shape;258;p24"/>
          <p:cNvSpPr txBox="1"/>
          <p:nvPr/>
        </p:nvSpPr>
        <p:spPr>
          <a:xfrm>
            <a:off x="7608050" y="1334098"/>
            <a:ext cx="133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Expansion in New and Developing markets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Better level of saturation in the market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59" name="Google Shape;259;p24"/>
          <p:cNvSpPr/>
          <p:nvPr/>
        </p:nvSpPr>
        <p:spPr>
          <a:xfrm>
            <a:off x="3144600" y="3880900"/>
            <a:ext cx="2854800" cy="115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60" name="Google Shape;260;p24"/>
          <p:cNvSpPr/>
          <p:nvPr/>
        </p:nvSpPr>
        <p:spPr>
          <a:xfrm>
            <a:off x="204200" y="2652250"/>
            <a:ext cx="2854800" cy="115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61" name="Google Shape;261;p24"/>
          <p:cNvSpPr/>
          <p:nvPr/>
        </p:nvSpPr>
        <p:spPr>
          <a:xfrm>
            <a:off x="6143750" y="2676400"/>
            <a:ext cx="2854800" cy="115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62" name="Google Shape;262;p24"/>
          <p:cNvSpPr/>
          <p:nvPr/>
        </p:nvSpPr>
        <p:spPr>
          <a:xfrm>
            <a:off x="204200" y="1386900"/>
            <a:ext cx="2854800" cy="115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63" name="Google Shape;263;p24"/>
          <p:cNvSpPr txBox="1"/>
          <p:nvPr/>
        </p:nvSpPr>
        <p:spPr>
          <a:xfrm>
            <a:off x="1843125" y="1334100"/>
            <a:ext cx="119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Use of Artificial </a:t>
            </a:r>
            <a:r>
              <a:rPr lang="en" sz="1000">
                <a:solidFill>
                  <a:schemeClr val="dk1"/>
                </a:solidFill>
              </a:rPr>
              <a:t>Intelligence</a:t>
            </a:r>
            <a:r>
              <a:rPr lang="en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Use of predictive analytics and forecasting the demand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64" name="Google Shape;264;p24"/>
          <p:cNvSpPr txBox="1"/>
          <p:nvPr/>
        </p:nvSpPr>
        <p:spPr>
          <a:xfrm>
            <a:off x="1667350" y="2700550"/>
            <a:ext cx="133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Eco-friendly approach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1/3rd of the buyers look for eco-friendly labels on clothing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65" name="Google Shape;265;p24"/>
          <p:cNvSpPr txBox="1"/>
          <p:nvPr/>
        </p:nvSpPr>
        <p:spPr>
          <a:xfrm>
            <a:off x="4700175" y="3929200"/>
            <a:ext cx="1265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Focus more on E-commerce and online shopping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Increased reach and more revenue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66" name="Google Shape;266;p24"/>
          <p:cNvSpPr txBox="1"/>
          <p:nvPr/>
        </p:nvSpPr>
        <p:spPr>
          <a:xfrm>
            <a:off x="7744850" y="2700550"/>
            <a:ext cx="1196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Increase in Influencer marketing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Target ting </a:t>
            </a:r>
            <a:r>
              <a:rPr lang="en" sz="1000">
                <a:solidFill>
                  <a:schemeClr val="dk1"/>
                </a:solidFill>
              </a:rPr>
              <a:t>millennials</a:t>
            </a:r>
            <a:r>
              <a:rPr lang="en" sz="1000">
                <a:solidFill>
                  <a:schemeClr val="dk1"/>
                </a:solidFill>
              </a:rPr>
              <a:t> and </a:t>
            </a:r>
            <a:r>
              <a:rPr lang="en" sz="1000">
                <a:solidFill>
                  <a:schemeClr val="dk1"/>
                </a:solidFill>
              </a:rPr>
              <a:t>Gen Z</a:t>
            </a:r>
            <a:r>
              <a:rPr lang="en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267" name="Google Shape;2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9225" y="172937"/>
            <a:ext cx="1382775" cy="9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825" y="1522500"/>
            <a:ext cx="1566299" cy="88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825" y="2756225"/>
            <a:ext cx="1332899" cy="9485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0" name="Google Shape;27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9225" y="3984875"/>
            <a:ext cx="1510949" cy="9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14575" y="2756225"/>
            <a:ext cx="1469499" cy="9094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2" name="Google Shape;272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5275" y="1386887"/>
            <a:ext cx="1382775" cy="966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4"/>
          <p:cNvSpPr txBox="1"/>
          <p:nvPr/>
        </p:nvSpPr>
        <p:spPr>
          <a:xfrm>
            <a:off x="8342900" y="4743300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Faizan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5"/>
          <p:cNvSpPr txBox="1"/>
          <p:nvPr>
            <p:ph type="title"/>
          </p:nvPr>
        </p:nvSpPr>
        <p:spPr>
          <a:xfrm>
            <a:off x="3327600" y="1963875"/>
            <a:ext cx="2488800" cy="12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Safety Integration</a:t>
            </a:r>
            <a:endParaRPr/>
          </a:p>
        </p:txBody>
      </p:sp>
      <p:sp>
        <p:nvSpPr>
          <p:cNvPr id="279" name="Google Shape;279;p25"/>
          <p:cNvSpPr txBox="1"/>
          <p:nvPr/>
        </p:nvSpPr>
        <p:spPr>
          <a:xfrm>
            <a:off x="1465125" y="1963875"/>
            <a:ext cx="214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5"/>
          <p:cNvSpPr/>
          <p:nvPr/>
        </p:nvSpPr>
        <p:spPr>
          <a:xfrm>
            <a:off x="3144600" y="102650"/>
            <a:ext cx="2854800" cy="115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81" name="Google Shape;281;p25"/>
          <p:cNvSpPr txBox="1"/>
          <p:nvPr/>
        </p:nvSpPr>
        <p:spPr>
          <a:xfrm>
            <a:off x="4700175" y="203751"/>
            <a:ext cx="1265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Safe Start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Prevents people from riding under influence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82" name="Google Shape;282;p25"/>
          <p:cNvSpPr/>
          <p:nvPr/>
        </p:nvSpPr>
        <p:spPr>
          <a:xfrm>
            <a:off x="6143750" y="1291913"/>
            <a:ext cx="2854800" cy="115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83" name="Google Shape;283;p25"/>
          <p:cNvSpPr txBox="1"/>
          <p:nvPr/>
        </p:nvSpPr>
        <p:spPr>
          <a:xfrm>
            <a:off x="7576875" y="1546923"/>
            <a:ext cx="1332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Beginner mode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Slow acceleration for beginner riders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84" name="Google Shape;284;p25"/>
          <p:cNvSpPr/>
          <p:nvPr/>
        </p:nvSpPr>
        <p:spPr>
          <a:xfrm>
            <a:off x="3144600" y="3880900"/>
            <a:ext cx="2854800" cy="115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85" name="Google Shape;285;p25"/>
          <p:cNvSpPr/>
          <p:nvPr/>
        </p:nvSpPr>
        <p:spPr>
          <a:xfrm>
            <a:off x="204200" y="2652250"/>
            <a:ext cx="2854800" cy="115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86" name="Google Shape;286;p25"/>
          <p:cNvSpPr/>
          <p:nvPr/>
        </p:nvSpPr>
        <p:spPr>
          <a:xfrm>
            <a:off x="6143750" y="2676400"/>
            <a:ext cx="2854800" cy="115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87" name="Google Shape;287;p25"/>
          <p:cNvSpPr/>
          <p:nvPr/>
        </p:nvSpPr>
        <p:spPr>
          <a:xfrm>
            <a:off x="204200" y="1386900"/>
            <a:ext cx="2854800" cy="115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88" name="Google Shape;288;p25"/>
          <p:cNvSpPr txBox="1"/>
          <p:nvPr/>
        </p:nvSpPr>
        <p:spPr>
          <a:xfrm>
            <a:off x="1706325" y="1334100"/>
            <a:ext cx="1332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Skid detection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Vehicle diagnostic and sensor indicates if a skid has occurred and prompts service needs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89" name="Google Shape;289;p25"/>
          <p:cNvSpPr txBox="1"/>
          <p:nvPr/>
        </p:nvSpPr>
        <p:spPr>
          <a:xfrm>
            <a:off x="1667350" y="2700550"/>
            <a:ext cx="133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Real time fault detection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Sensors automatically detect any issues in real time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90" name="Google Shape;290;p25"/>
          <p:cNvSpPr txBox="1"/>
          <p:nvPr/>
        </p:nvSpPr>
        <p:spPr>
          <a:xfrm>
            <a:off x="4700175" y="3828100"/>
            <a:ext cx="1265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Autonomous Emergency braking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System that makes sure riders can always come to a stop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91" name="Google Shape;291;p25"/>
          <p:cNvSpPr txBox="1"/>
          <p:nvPr/>
        </p:nvSpPr>
        <p:spPr>
          <a:xfrm>
            <a:off x="7713675" y="2652250"/>
            <a:ext cx="119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Smart sidewalk integration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&gt;. </a:t>
            </a:r>
            <a:r>
              <a:rPr lang="en" sz="1000">
                <a:solidFill>
                  <a:schemeClr val="dk1"/>
                </a:solidFill>
              </a:rPr>
              <a:t>Prevents riders from riding on the sidewalk and brings scooter to a stop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92" name="Google Shape;292;p25"/>
          <p:cNvSpPr txBox="1"/>
          <p:nvPr/>
        </p:nvSpPr>
        <p:spPr>
          <a:xfrm>
            <a:off x="8342900" y="4743300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Faizan</a:t>
            </a:r>
            <a:endParaRPr/>
          </a:p>
        </p:txBody>
      </p:sp>
      <p:pic>
        <p:nvPicPr>
          <p:cNvPr id="293" name="Google Shape;2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3775" y="126800"/>
            <a:ext cx="1108200" cy="1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7100" y="1334107"/>
            <a:ext cx="1108200" cy="1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7100" y="2700550"/>
            <a:ext cx="1108200" cy="1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3775" y="3905050"/>
            <a:ext cx="1108200" cy="1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8550" y="2676400"/>
            <a:ext cx="1108200" cy="1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8551" y="1411051"/>
            <a:ext cx="1108200" cy="110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6"/>
          <p:cNvPicPr preferRelativeResize="0"/>
          <p:nvPr/>
        </p:nvPicPr>
        <p:blipFill rotWithShape="1">
          <a:blip r:embed="rId3">
            <a:alphaModFix/>
          </a:blip>
          <a:srcRect b="8324" l="0" r="0" t="0"/>
          <a:stretch/>
        </p:blipFill>
        <p:spPr>
          <a:xfrm>
            <a:off x="311700" y="1673400"/>
            <a:ext cx="2326476" cy="156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400400"/>
            <a:ext cx="2368326" cy="14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6"/>
          <p:cNvSpPr txBox="1"/>
          <p:nvPr>
            <p:ph idx="4294967295" type="body"/>
          </p:nvPr>
        </p:nvSpPr>
        <p:spPr>
          <a:xfrm>
            <a:off x="2716100" y="3400400"/>
            <a:ext cx="3406800" cy="14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29337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200"/>
              <a:t>Close 1,200 locations around the world and boost online sales in the post-pandemic world</a:t>
            </a:r>
            <a:endParaRPr sz="1200"/>
          </a:p>
          <a:p>
            <a:pPr indent="-29337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200"/>
              <a:t>Closures are expected to be concentrated in Asia and Europe.</a:t>
            </a:r>
            <a:endParaRPr sz="1200"/>
          </a:p>
          <a:p>
            <a:pPr indent="-29337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200"/>
              <a:t>“Headcount will remain stable”, with staff offered roles in other jobs such as dispatching online purchases.</a:t>
            </a:r>
            <a:endParaRPr sz="1100">
              <a:solidFill>
                <a:srgbClr val="12121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6" name="Google Shape;306;p26"/>
          <p:cNvSpPr txBox="1"/>
          <p:nvPr>
            <p:ph idx="4294967295" type="body"/>
          </p:nvPr>
        </p:nvSpPr>
        <p:spPr>
          <a:xfrm>
            <a:off x="2677325" y="1673400"/>
            <a:ext cx="3714300" cy="15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Zara has started offering services for repair, resale and donations in the UK</a:t>
            </a:r>
            <a:endParaRPr sz="1000"/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Resale platform will be organized by product category, allow resellers to upload images of the product</a:t>
            </a:r>
            <a:endParaRPr sz="1000"/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Donations will be handed over to the Red Cross</a:t>
            </a:r>
            <a:endParaRPr sz="1000"/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reacting to growing pressure to become more sustainable as the textile industry is </a:t>
            </a:r>
            <a:r>
              <a:rPr lang="en" sz="1000">
                <a:uFill>
                  <a:noFill/>
                </a:uFill>
                <a:hlinkClick r:id="rId5"/>
              </a:rPr>
              <a:t>responsible</a:t>
            </a:r>
            <a:r>
              <a:rPr lang="en" sz="1000"/>
              <a:t> for as much as 10% of global carbon emissions</a:t>
            </a:r>
            <a:endParaRPr sz="1000"/>
          </a:p>
        </p:txBody>
      </p:sp>
      <p:pic>
        <p:nvPicPr>
          <p:cNvPr id="307" name="Google Shape;30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67225" y="1673400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67225" y="2740775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67225" y="3898949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6"/>
          <p:cNvSpPr txBox="1"/>
          <p:nvPr/>
        </p:nvSpPr>
        <p:spPr>
          <a:xfrm>
            <a:off x="6765750" y="2198925"/>
            <a:ext cx="2261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Fashion Resale Marketplace</a:t>
            </a:r>
            <a:endParaRPr sz="1000"/>
          </a:p>
        </p:txBody>
      </p:sp>
      <p:sp>
        <p:nvSpPr>
          <p:cNvPr id="311" name="Google Shape;311;p26"/>
          <p:cNvSpPr txBox="1"/>
          <p:nvPr/>
        </p:nvSpPr>
        <p:spPr>
          <a:xfrm>
            <a:off x="6765750" y="3313475"/>
            <a:ext cx="2261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Fulfilled By Zara</a:t>
            </a:r>
            <a:endParaRPr sz="1000"/>
          </a:p>
        </p:txBody>
      </p:sp>
      <p:sp>
        <p:nvSpPr>
          <p:cNvPr id="312" name="Google Shape;312;p26"/>
          <p:cNvSpPr txBox="1"/>
          <p:nvPr/>
        </p:nvSpPr>
        <p:spPr>
          <a:xfrm>
            <a:off x="6723025" y="4538550"/>
            <a:ext cx="2261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Social Platform </a:t>
            </a:r>
            <a:endParaRPr sz="1000"/>
          </a:p>
        </p:txBody>
      </p:sp>
      <p:sp>
        <p:nvSpPr>
          <p:cNvPr id="313" name="Google Shape;313;p26"/>
          <p:cNvSpPr/>
          <p:nvPr/>
        </p:nvSpPr>
        <p:spPr>
          <a:xfrm rot="5400000">
            <a:off x="5306600" y="3137250"/>
            <a:ext cx="2791500" cy="2382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6"/>
          <p:cNvSpPr/>
          <p:nvPr/>
        </p:nvSpPr>
        <p:spPr>
          <a:xfrm>
            <a:off x="311700" y="430525"/>
            <a:ext cx="5736000" cy="66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What’s happening now - Building a sustainable online future</a:t>
            </a:r>
            <a:endParaRPr sz="1600"/>
          </a:p>
        </p:txBody>
      </p:sp>
      <p:sp>
        <p:nvSpPr>
          <p:cNvPr id="315" name="Google Shape;315;p26"/>
          <p:cNvSpPr/>
          <p:nvPr/>
        </p:nvSpPr>
        <p:spPr>
          <a:xfrm>
            <a:off x="6821450" y="430525"/>
            <a:ext cx="2072700" cy="66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r>
              <a:rPr lang="en"/>
              <a:t> future</a:t>
            </a:r>
            <a:endParaRPr/>
          </a:p>
        </p:txBody>
      </p:sp>
      <p:sp>
        <p:nvSpPr>
          <p:cNvPr id="316" name="Google Shape;316;p26"/>
          <p:cNvSpPr txBox="1"/>
          <p:nvPr/>
        </p:nvSpPr>
        <p:spPr>
          <a:xfrm>
            <a:off x="8342900" y="4743300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Yash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Closing thoughts</a:t>
            </a:r>
            <a:endParaRPr/>
          </a:p>
        </p:txBody>
      </p:sp>
      <p:sp>
        <p:nvSpPr>
          <p:cNvPr id="322" name="Google Shape;322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 order to improve its strategic advantage, in addition to price, Zara must also focus on product quality.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As most of the other competitors are already refining their businesses and cutting down on pricing to gain more market share.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Improving brand communication with the customers through advertisements as it is crucial in attracting new customers.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3" name="Google Shape;323;p27"/>
          <p:cNvSpPr txBox="1"/>
          <p:nvPr/>
        </p:nvSpPr>
        <p:spPr>
          <a:xfrm>
            <a:off x="8342900" y="4743300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Anurag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8"/>
          <p:cNvSpPr txBox="1"/>
          <p:nvPr>
            <p:ph type="title"/>
          </p:nvPr>
        </p:nvSpPr>
        <p:spPr>
          <a:xfrm>
            <a:off x="311700" y="263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329" name="Google Shape;329;p28"/>
          <p:cNvSpPr txBox="1"/>
          <p:nvPr>
            <p:ph idx="1" type="body"/>
          </p:nvPr>
        </p:nvSpPr>
        <p:spPr>
          <a:xfrm>
            <a:off x="311700" y="9322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3"/>
              </a:rPr>
              <a:t>https://www.profolus.com/topics/the-business-strategy-of-zara/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4"/>
              </a:rPr>
              <a:t>https://toughnickel.com/industries/Business-Operations-of-Clothing-Retailer-Zara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5"/>
              </a:rPr>
              <a:t>https://www.strategyzer.com/business-model-examples/zara-business-model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6"/>
              </a:rPr>
              <a:t>https://ivypanda.com/essays/key-elements-of-zara-companys-business-model/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7"/>
              </a:rPr>
              <a:t>https://martinroll.com/resources/articles/strategy/the-secret-of-zaras-success-a-culture-of-customer-co-creation/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8"/>
              </a:rPr>
              <a:t>https://quickbooks.intuit.com/r/supply-chain/zara-supply-chain-its-secret-to-retail-success/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9"/>
              </a:rPr>
              <a:t>https://www.repository.utl.pt/bitstream/10400.5/22054/1/DM-BBR-2021.pdf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10"/>
              </a:rPr>
              <a:t>https://blog.avada.io/resources/zara-marketing-strategy.html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11"/>
              </a:rPr>
              <a:t>https://www.linkedin.com/pulse/zaras-three-success-factors-speed-mohamed-ismail/?trk=public_profile_article_view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12"/>
              </a:rPr>
              <a:t>https://www.pexels.com/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13"/>
              </a:rPr>
              <a:t>https://blog.edited.com/blog/resources/zara-vs-hm-whos-in-the-global-lead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"/>
          <p:cNvSpPr txBox="1"/>
          <p:nvPr>
            <p:ph type="title"/>
          </p:nvPr>
        </p:nvSpPr>
        <p:spPr>
          <a:xfrm>
            <a:off x="311700" y="341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335" name="Google Shape;335;p29"/>
          <p:cNvSpPr txBox="1"/>
          <p:nvPr>
            <p:ph idx="1" type="body"/>
          </p:nvPr>
        </p:nvSpPr>
        <p:spPr>
          <a:xfrm>
            <a:off x="311700" y="1035850"/>
            <a:ext cx="8520600" cy="36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hlinkClick r:id="rId3"/>
              </a:rPr>
              <a:t>https://pestleanalysis.com/zara-swot-analysis/</a:t>
            </a:r>
            <a:endParaRPr sz="12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hlinkClick r:id="rId4"/>
              </a:rPr>
              <a:t>https://www.projects4mba.com/swot-analysis-of-zara/5024/</a:t>
            </a:r>
            <a:endParaRPr sz="12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hlinkClick r:id="rId5"/>
              </a:rPr>
              <a:t>https://www.marketingtutor.net/swot-analysis-of-zara/</a:t>
            </a:r>
            <a:endParaRPr sz="12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6"/>
              </a:rPr>
              <a:t>https://www.bloomberg.com/news/articles/2022-10-20/zara-to-start-repairing-reselling-clothes-in-uk-pre-owned-push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7"/>
              </a:rPr>
              <a:t>https://www.theguardian.com/business/2020/jun/10/zara-owner-to-close-up-to-1200-fashion-stores-around-the-world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8"/>
              </a:rPr>
              <a:t>https://uniqlover.files.wordpress.com/2012/09/perception-map.jpg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9"/>
              </a:rPr>
              <a:t>https://www.notesmatic.com/zara-sources-of-competitive-advantage/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10"/>
              </a:rPr>
              <a:t>https://www.forbes.com/sites/timworstall/2015/06/07/inditexs-zara-and-the-power-of-comparative-advantage/?sh=3f6e6b387e27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11"/>
              </a:rPr>
              <a:t>https://static.inditex.com/annual_report_2015/en/our-priorities/innovation-in-customer-services.php#:~:text=Radiofrequency%20identification%20technology%20(RFID)%2C,and%20developed%20during%20this%20period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Zara Product Launch - Business model</a:t>
            </a:r>
            <a:endParaRPr/>
          </a:p>
        </p:txBody>
      </p:sp>
      <p:sp>
        <p:nvSpPr>
          <p:cNvPr id="341" name="Google Shape;341;p30"/>
          <p:cNvSpPr/>
          <p:nvPr/>
        </p:nvSpPr>
        <p:spPr>
          <a:xfrm>
            <a:off x="447050" y="1126298"/>
            <a:ext cx="2712600" cy="12045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342" name="Google Shape;342;p30"/>
          <p:cNvSpPr/>
          <p:nvPr/>
        </p:nvSpPr>
        <p:spPr>
          <a:xfrm>
            <a:off x="447050" y="2330800"/>
            <a:ext cx="2712600" cy="15033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343" name="Google Shape;343;p30"/>
          <p:cNvSpPr/>
          <p:nvPr/>
        </p:nvSpPr>
        <p:spPr>
          <a:xfrm>
            <a:off x="447050" y="3833976"/>
            <a:ext cx="1376100" cy="10467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344" name="Google Shape;344;p30"/>
          <p:cNvSpPr/>
          <p:nvPr/>
        </p:nvSpPr>
        <p:spPr>
          <a:xfrm>
            <a:off x="1823100" y="3833976"/>
            <a:ext cx="1336800" cy="10467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345" name="Google Shape;345;p30"/>
          <p:cNvSpPr/>
          <p:nvPr/>
        </p:nvSpPr>
        <p:spPr>
          <a:xfrm>
            <a:off x="3146900" y="1126296"/>
            <a:ext cx="2764500" cy="18885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346" name="Google Shape;346;p30"/>
          <p:cNvSpPr/>
          <p:nvPr/>
        </p:nvSpPr>
        <p:spPr>
          <a:xfrm>
            <a:off x="3146900" y="2992175"/>
            <a:ext cx="2764500" cy="18885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347" name="Google Shape;347;p30"/>
          <p:cNvSpPr/>
          <p:nvPr/>
        </p:nvSpPr>
        <p:spPr>
          <a:xfrm>
            <a:off x="5911425" y="1126300"/>
            <a:ext cx="2712701" cy="1284813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348" name="Google Shape;348;p30"/>
          <p:cNvSpPr/>
          <p:nvPr/>
        </p:nvSpPr>
        <p:spPr>
          <a:xfrm>
            <a:off x="5911425" y="2411125"/>
            <a:ext cx="2712701" cy="1317011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349" name="Google Shape;349;p30"/>
          <p:cNvSpPr/>
          <p:nvPr/>
        </p:nvSpPr>
        <p:spPr>
          <a:xfrm>
            <a:off x="5911425" y="3728125"/>
            <a:ext cx="2712701" cy="1152558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350" name="Google Shape;350;p30"/>
          <p:cNvSpPr txBox="1"/>
          <p:nvPr/>
        </p:nvSpPr>
        <p:spPr>
          <a:xfrm>
            <a:off x="476325" y="1147319"/>
            <a:ext cx="1257300" cy="3539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layfair Display"/>
                <a:ea typeface="Playfair Display"/>
                <a:cs typeface="Playfair Display"/>
                <a:sym typeface="Playfair Display"/>
              </a:rPr>
              <a:t>Product</a:t>
            </a:r>
            <a:endParaRPr b="1" sz="1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1" name="Google Shape;351;p30"/>
          <p:cNvSpPr txBox="1"/>
          <p:nvPr/>
        </p:nvSpPr>
        <p:spPr>
          <a:xfrm>
            <a:off x="505500" y="2366429"/>
            <a:ext cx="2514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layfair Display"/>
                <a:ea typeface="Playfair Display"/>
                <a:cs typeface="Playfair Display"/>
                <a:sym typeface="Playfair Display"/>
              </a:rPr>
              <a:t>Unique Marketable Elements</a:t>
            </a:r>
            <a:endParaRPr b="1" sz="1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2" name="Google Shape;352;p30"/>
          <p:cNvSpPr txBox="1"/>
          <p:nvPr/>
        </p:nvSpPr>
        <p:spPr>
          <a:xfrm>
            <a:off x="447050" y="3842063"/>
            <a:ext cx="1257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layfair Display"/>
                <a:ea typeface="Playfair Display"/>
                <a:cs typeface="Playfair Display"/>
                <a:sym typeface="Playfair Display"/>
              </a:rPr>
              <a:t>Free Channels</a:t>
            </a:r>
            <a:endParaRPr b="1" sz="1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3" name="Google Shape;353;p30"/>
          <p:cNvSpPr txBox="1"/>
          <p:nvPr/>
        </p:nvSpPr>
        <p:spPr>
          <a:xfrm>
            <a:off x="1812775" y="3842063"/>
            <a:ext cx="1257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layfair Display"/>
                <a:ea typeface="Playfair Display"/>
                <a:cs typeface="Playfair Display"/>
                <a:sym typeface="Playfair Display"/>
              </a:rPr>
              <a:t>Paid Channels</a:t>
            </a:r>
            <a:endParaRPr b="1" sz="1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4" name="Google Shape;354;p30"/>
          <p:cNvSpPr txBox="1"/>
          <p:nvPr/>
        </p:nvSpPr>
        <p:spPr>
          <a:xfrm>
            <a:off x="3181500" y="3036001"/>
            <a:ext cx="1257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layfair Display"/>
                <a:ea typeface="Playfair Display"/>
                <a:cs typeface="Playfair Display"/>
                <a:sym typeface="Playfair Display"/>
              </a:rPr>
              <a:t>Goals</a:t>
            </a:r>
            <a:endParaRPr b="1" sz="1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5" name="Google Shape;355;p30"/>
          <p:cNvSpPr txBox="1"/>
          <p:nvPr/>
        </p:nvSpPr>
        <p:spPr>
          <a:xfrm>
            <a:off x="3137475" y="1147319"/>
            <a:ext cx="1257300" cy="3539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layfair Display"/>
                <a:ea typeface="Playfair Display"/>
                <a:cs typeface="Playfair Display"/>
                <a:sym typeface="Playfair Display"/>
              </a:rPr>
              <a:t>Key Messages</a:t>
            </a:r>
            <a:endParaRPr b="1" sz="1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6" name="Google Shape;356;p30"/>
          <p:cNvSpPr txBox="1"/>
          <p:nvPr/>
        </p:nvSpPr>
        <p:spPr>
          <a:xfrm>
            <a:off x="5927550" y="1147325"/>
            <a:ext cx="2300700" cy="3539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layfair Display"/>
                <a:ea typeface="Playfair Display"/>
                <a:cs typeface="Playfair Display"/>
                <a:sym typeface="Playfair Display"/>
              </a:rPr>
              <a:t>Target Audience</a:t>
            </a:r>
            <a:endParaRPr b="1" sz="1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7" name="Google Shape;357;p30"/>
          <p:cNvSpPr txBox="1"/>
          <p:nvPr/>
        </p:nvSpPr>
        <p:spPr>
          <a:xfrm>
            <a:off x="5927550" y="2456591"/>
            <a:ext cx="2080800" cy="3539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layfair Display"/>
                <a:ea typeface="Playfair Display"/>
                <a:cs typeface="Playfair Display"/>
                <a:sym typeface="Playfair Display"/>
              </a:rPr>
              <a:t>Audience influencers</a:t>
            </a:r>
            <a:endParaRPr b="1" sz="1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8" name="Google Shape;358;p30"/>
          <p:cNvSpPr txBox="1"/>
          <p:nvPr/>
        </p:nvSpPr>
        <p:spPr>
          <a:xfrm>
            <a:off x="5953775" y="3728113"/>
            <a:ext cx="2080800" cy="3539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layfair Display"/>
                <a:ea typeface="Playfair Display"/>
                <a:cs typeface="Playfair Display"/>
                <a:sym typeface="Playfair Display"/>
              </a:rPr>
              <a:t>Phases</a:t>
            </a:r>
            <a:endParaRPr b="1" sz="1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9" name="Google Shape;359;p30"/>
          <p:cNvSpPr txBox="1"/>
          <p:nvPr/>
        </p:nvSpPr>
        <p:spPr>
          <a:xfrm>
            <a:off x="466950" y="2581925"/>
            <a:ext cx="2637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Market based pricing for designs similar to high-end fashion brands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Quick production and launch based on </a:t>
            </a: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current</a:t>
            </a: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 fashion trends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Products validated by Industry leading designers, market trends and local influences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0" name="Google Shape;360;p30"/>
          <p:cNvSpPr txBox="1"/>
          <p:nvPr/>
        </p:nvSpPr>
        <p:spPr>
          <a:xfrm>
            <a:off x="555425" y="4048275"/>
            <a:ext cx="1236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18288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WoM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18288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Flagship locations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18288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Media coverage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1" name="Google Shape;361;p30"/>
          <p:cNvSpPr txBox="1"/>
          <p:nvPr/>
        </p:nvSpPr>
        <p:spPr>
          <a:xfrm>
            <a:off x="1944600" y="4048275"/>
            <a:ext cx="1236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18288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Media spend to socialise sales, new launches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18288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Social media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2" name="Google Shape;362;p30"/>
          <p:cNvSpPr txBox="1"/>
          <p:nvPr/>
        </p:nvSpPr>
        <p:spPr>
          <a:xfrm>
            <a:off x="479225" y="1422275"/>
            <a:ext cx="24267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Zara is a specialty retailer that designs, manufactures, and sells apparel, footwear, and accessories for women, men, and children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3" name="Google Shape;363;p30"/>
          <p:cNvSpPr txBox="1"/>
          <p:nvPr/>
        </p:nvSpPr>
        <p:spPr>
          <a:xfrm>
            <a:off x="3155025" y="1422275"/>
            <a:ext cx="2637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“Instant fashion” - Identify and launch products meeting current fashion trends</a:t>
            </a:r>
            <a:b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Latest styles, at affordable prices</a:t>
            </a:r>
            <a:b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Styles and pricing  adapted to local trends and preferences, </a:t>
            </a: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influenced</a:t>
            </a: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 by local fashion influencers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4" name="Google Shape;364;p30"/>
          <p:cNvSpPr txBox="1"/>
          <p:nvPr/>
        </p:nvSpPr>
        <p:spPr>
          <a:xfrm>
            <a:off x="5859225" y="1377875"/>
            <a:ext cx="2426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Teenagers</a:t>
            </a:r>
            <a:endParaRPr sz="10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Young adults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Fashion conscious customers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Price conscious buyers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Early fashion trend adopters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5" name="Google Shape;365;p30"/>
          <p:cNvSpPr txBox="1"/>
          <p:nvPr/>
        </p:nvSpPr>
        <p:spPr>
          <a:xfrm>
            <a:off x="6012525" y="2697175"/>
            <a:ext cx="2426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Social media influencers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Local Fashion influencers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Fashion publications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Fashion shows 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Models and celebrities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6" name="Google Shape;366;p30"/>
          <p:cNvSpPr txBox="1"/>
          <p:nvPr/>
        </p:nvSpPr>
        <p:spPr>
          <a:xfrm>
            <a:off x="3231225" y="3312650"/>
            <a:ext cx="2561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18288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Be the first to market on the latest fashion trends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18288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Provide product options to price conscious buyers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18288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Maintain margins while maintaining operational and logistics efficiency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292100" lvl="0" marL="182880" rtl="0" algn="l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Char char="●"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Avid reliance on paid marketing of the brand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7" name="Google Shape;367;p30"/>
          <p:cNvSpPr txBox="1"/>
          <p:nvPr/>
        </p:nvSpPr>
        <p:spPr>
          <a:xfrm>
            <a:off x="6106175" y="3976100"/>
            <a:ext cx="2561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Ideation -&gt;Research/Validation Product selection-&gt;Sourcing -&gt;Distribution-&gt;Merchandising/Retailing</a:t>
            </a:r>
            <a:endParaRPr sz="1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4689000" cy="3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Differentiation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Constant product rollout.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Competing directly with high end brands.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Fast fashion model.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Internal manufacturing of trendy and fashionable merchandise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Use of technology to improve customer experience; Interactive fitting rooms, RFID technology to track products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Cost Leadership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Eliminated</a:t>
            </a:r>
            <a:r>
              <a:rPr lang="en" sz="1400"/>
              <a:t> the need for warehouses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Has a trendy but affordable portfolio of clothes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Only outsources basic line of products, thus reducing the delays of shipments</a:t>
            </a:r>
            <a:endParaRPr sz="1400"/>
          </a:p>
        </p:txBody>
      </p:sp>
      <p:sp>
        <p:nvSpPr>
          <p:cNvPr id="63" name="Google Shape;63;p14"/>
          <p:cNvSpPr txBox="1"/>
          <p:nvPr>
            <p:ph type="title"/>
          </p:nvPr>
        </p:nvSpPr>
        <p:spPr>
          <a:xfrm>
            <a:off x="415950" y="195800"/>
            <a:ext cx="4480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Zara Competitive Advantages</a:t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415950" y="768500"/>
            <a:ext cx="3999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Differentiation &amp; </a:t>
            </a:r>
            <a:r>
              <a:rPr lang="en" sz="1600">
                <a:solidFill>
                  <a:schemeClr val="dk1"/>
                </a:solidFill>
              </a:rPr>
              <a:t>Cost Leadership </a:t>
            </a:r>
            <a:endParaRPr sz="1600"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8225" y="1084825"/>
            <a:ext cx="3599476" cy="242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8113250" y="4743300"/>
            <a:ext cx="103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Saksham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857625" y="433700"/>
            <a:ext cx="477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Zara </a:t>
            </a:r>
            <a:r>
              <a:rPr lang="en"/>
              <a:t>Comparative Advantages</a:t>
            </a:r>
            <a:endParaRPr/>
          </a:p>
        </p:txBody>
      </p:sp>
      <p:sp>
        <p:nvSpPr>
          <p:cNvPr id="72" name="Google Shape;72;p15"/>
          <p:cNvSpPr txBox="1"/>
          <p:nvPr>
            <p:ph idx="2" type="body"/>
          </p:nvPr>
        </p:nvSpPr>
        <p:spPr>
          <a:xfrm>
            <a:off x="3857625" y="1152475"/>
            <a:ext cx="497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 home design teams and manufacturing of the latest trendy clothes as compared to the competition.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 addition to finished goods, Zara also sources different raw materials to manufacture </a:t>
            </a:r>
            <a:r>
              <a:rPr lang="en"/>
              <a:t>fashionable</a:t>
            </a:r>
            <a:r>
              <a:rPr lang="en"/>
              <a:t> merchandise.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Pricing strategy to attract next-gen middle class customers who want trendy but affordable products.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Well positioned factories near stores resulting in s</a:t>
            </a:r>
            <a:r>
              <a:rPr lang="en"/>
              <a:t>horter lead time, getting brand new design clothes to the store in around 4 weeks.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64675"/>
            <a:ext cx="3552826" cy="196792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8113250" y="4743300"/>
            <a:ext cx="103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Saksham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Google Shape;79;p16"/>
          <p:cNvCxnSpPr/>
          <p:nvPr/>
        </p:nvCxnSpPr>
        <p:spPr>
          <a:xfrm>
            <a:off x="4316875" y="669050"/>
            <a:ext cx="61200" cy="393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0" name="Google Shape;80;p16"/>
          <p:cNvSpPr txBox="1"/>
          <p:nvPr/>
        </p:nvSpPr>
        <p:spPr>
          <a:xfrm>
            <a:off x="3898450" y="265350"/>
            <a:ext cx="102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High Price</a:t>
            </a:r>
            <a:endParaRPr sz="1200"/>
          </a:p>
        </p:txBody>
      </p:sp>
      <p:sp>
        <p:nvSpPr>
          <p:cNvPr id="81" name="Google Shape;81;p16"/>
          <p:cNvSpPr txBox="1"/>
          <p:nvPr/>
        </p:nvSpPr>
        <p:spPr>
          <a:xfrm>
            <a:off x="3898450" y="4608350"/>
            <a:ext cx="102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Low </a:t>
            </a:r>
            <a:r>
              <a:rPr lang="en" sz="1200"/>
              <a:t>Price</a:t>
            </a:r>
            <a:endParaRPr sz="1200"/>
          </a:p>
        </p:txBody>
      </p:sp>
      <p:cxnSp>
        <p:nvCxnSpPr>
          <p:cNvPr id="82" name="Google Shape;82;p16"/>
          <p:cNvCxnSpPr/>
          <p:nvPr/>
        </p:nvCxnSpPr>
        <p:spPr>
          <a:xfrm flipH="1" rot="10800000">
            <a:off x="1418500" y="2596000"/>
            <a:ext cx="5980500" cy="5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" name="Google Shape;83;p16"/>
          <p:cNvSpPr txBox="1"/>
          <p:nvPr/>
        </p:nvSpPr>
        <p:spPr>
          <a:xfrm>
            <a:off x="7399000" y="2387100"/>
            <a:ext cx="102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Trendy</a:t>
            </a:r>
            <a:endParaRPr sz="1200"/>
          </a:p>
        </p:txBody>
      </p:sp>
      <p:sp>
        <p:nvSpPr>
          <p:cNvPr id="84" name="Google Shape;84;p16"/>
          <p:cNvSpPr txBox="1"/>
          <p:nvPr/>
        </p:nvSpPr>
        <p:spPr>
          <a:xfrm>
            <a:off x="785675" y="2454050"/>
            <a:ext cx="58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Basic</a:t>
            </a:r>
            <a:endParaRPr sz="1200"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8900" y="3311725"/>
            <a:ext cx="959324" cy="63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8075" y="1860825"/>
            <a:ext cx="714401" cy="71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6350" y="3064950"/>
            <a:ext cx="1562102" cy="87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1175" y="754191"/>
            <a:ext cx="1242586" cy="5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68725" y="2823350"/>
            <a:ext cx="1832223" cy="46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44625" y="1328275"/>
            <a:ext cx="1020600" cy="57408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8113250" y="4743300"/>
            <a:ext cx="103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Saksham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7"/>
          <p:cNvPicPr preferRelativeResize="0"/>
          <p:nvPr/>
        </p:nvPicPr>
        <p:blipFill rotWithShape="1">
          <a:blip r:embed="rId3">
            <a:alphaModFix/>
          </a:blip>
          <a:srcRect b="11127" l="3733" r="1028" t="-933"/>
          <a:stretch/>
        </p:blipFill>
        <p:spPr>
          <a:xfrm>
            <a:off x="655025" y="107075"/>
            <a:ext cx="7833950" cy="434532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8342900" y="4743300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Anurag</a:t>
            </a:r>
            <a:endParaRPr/>
          </a:p>
        </p:txBody>
      </p:sp>
      <p:sp>
        <p:nvSpPr>
          <p:cNvPr id="98" name="Google Shape;98;p17"/>
          <p:cNvSpPr txBox="1"/>
          <p:nvPr/>
        </p:nvSpPr>
        <p:spPr>
          <a:xfrm>
            <a:off x="3891750" y="4452400"/>
            <a:ext cx="1360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Source: edited.com</a:t>
            </a:r>
            <a:endParaRPr sz="1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2220450" y="127800"/>
            <a:ext cx="636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Business Functions for product launch</a:t>
            </a:r>
            <a:endParaRPr/>
          </a:p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329900" y="362525"/>
            <a:ext cx="1562100" cy="26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1695">
                <a:solidFill>
                  <a:srgbClr val="0B5394"/>
                </a:solidFill>
              </a:rPr>
              <a:t>Strategy</a:t>
            </a:r>
            <a:endParaRPr b="1" sz="1695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b="1" lang="en" sz="1295"/>
              <a:t>R&amp;D</a:t>
            </a:r>
            <a:endParaRPr b="1" sz="1295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b="1" sz="1295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b="1" lang="en" sz="1295"/>
              <a:t>Marketing</a:t>
            </a:r>
            <a:endParaRPr b="1" sz="1295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b="1" lang="en" sz="1295"/>
              <a:t>Sales</a:t>
            </a:r>
            <a:endParaRPr b="1" sz="1295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b="1" lang="en" sz="1295"/>
              <a:t>Finance</a:t>
            </a:r>
            <a:endParaRPr b="1" sz="1295"/>
          </a:p>
        </p:txBody>
      </p:sp>
      <p:sp>
        <p:nvSpPr>
          <p:cNvPr id="105" name="Google Shape;105;p18"/>
          <p:cNvSpPr txBox="1"/>
          <p:nvPr>
            <p:ph idx="2" type="body"/>
          </p:nvPr>
        </p:nvSpPr>
        <p:spPr>
          <a:xfrm>
            <a:off x="329900" y="2617075"/>
            <a:ext cx="1562100" cy="22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1695">
                <a:solidFill>
                  <a:srgbClr val="0B5394"/>
                </a:solidFill>
              </a:rPr>
              <a:t>Operational</a:t>
            </a:r>
            <a:endParaRPr b="1" sz="1695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b="1" lang="en" sz="1295"/>
              <a:t>Production</a:t>
            </a:r>
            <a:endParaRPr b="1" sz="1295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b="1" lang="en" sz="1295"/>
              <a:t>Logistics &amp; Supply Chain</a:t>
            </a:r>
            <a:endParaRPr b="1" sz="1295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b="1" lang="en" sz="1295"/>
              <a:t>HR</a:t>
            </a:r>
            <a:endParaRPr b="1" sz="1295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b="1" lang="en" sz="1295"/>
              <a:t>IT</a:t>
            </a:r>
            <a:endParaRPr b="1" sz="1295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b="1" sz="1695"/>
          </a:p>
        </p:txBody>
      </p:sp>
      <p:cxnSp>
        <p:nvCxnSpPr>
          <p:cNvPr id="106" name="Google Shape;106;p18"/>
          <p:cNvCxnSpPr>
            <a:stCxn id="104" idx="0"/>
            <a:endCxn id="105" idx="2"/>
          </p:cNvCxnSpPr>
          <p:nvPr/>
        </p:nvCxnSpPr>
        <p:spPr>
          <a:xfrm flipH="1" rot="-5400000">
            <a:off x="-1127200" y="2600675"/>
            <a:ext cx="4476900" cy="600"/>
          </a:xfrm>
          <a:prstGeom prst="bentConnector5">
            <a:avLst>
              <a:gd fmla="val -5319" name="adj1"/>
              <a:gd fmla="val -169862500" name="adj2"/>
              <a:gd fmla="val 10532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7" name="Google Shape;107;p18"/>
          <p:cNvSpPr txBox="1"/>
          <p:nvPr/>
        </p:nvSpPr>
        <p:spPr>
          <a:xfrm>
            <a:off x="1756050" y="728550"/>
            <a:ext cx="72960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Design and product development teams stay updated on fashion trends to </a:t>
            </a:r>
            <a:r>
              <a:rPr lang="en" sz="1300"/>
              <a:t>manufacture</a:t>
            </a:r>
            <a:r>
              <a:rPr lang="en" sz="1300"/>
              <a:t> and deliver fast fashion to their customers.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Low spending on marketing, mostly advertising through social media, physical stores (making customers visit frequently), habit forming (repeated purchase) and WOM.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New products every 2 weeks, more styles over more quantity, low discounts-high revenue.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Margin </a:t>
            </a:r>
            <a:r>
              <a:rPr lang="en" sz="1300"/>
              <a:t>maintenance</a:t>
            </a:r>
            <a:r>
              <a:rPr lang="en" sz="1300"/>
              <a:t>, country specific </a:t>
            </a:r>
            <a:r>
              <a:rPr lang="en" sz="1300"/>
              <a:t>pricing.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In-house production by reserving 85% of capacity for in-season adjustments. It helps Zara in flexibility of quantity, frequency, and variety of fashion products. </a:t>
            </a:r>
            <a:r>
              <a:rPr lang="en" sz="1300"/>
              <a:t> 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Centralized order fulfillment platform, quick ship, already priced and ready to sell.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Highly capable on-floor staff to take feedback of what consumer needs and providing demand </a:t>
            </a:r>
            <a:r>
              <a:rPr lang="en" sz="1300"/>
              <a:t>forecast</a:t>
            </a:r>
            <a:r>
              <a:rPr lang="en" sz="1300"/>
              <a:t> to the Zara’s 700+ designer team.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Use of RFID technology saving huge on inventory, use of e-commerce platform. </a:t>
            </a:r>
            <a:endParaRPr sz="1300"/>
          </a:p>
        </p:txBody>
      </p:sp>
      <p:sp>
        <p:nvSpPr>
          <p:cNvPr id="108" name="Google Shape;108;p18"/>
          <p:cNvSpPr txBox="1"/>
          <p:nvPr/>
        </p:nvSpPr>
        <p:spPr>
          <a:xfrm>
            <a:off x="8342900" y="4743300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Anurag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idx="4294967295" type="title"/>
          </p:nvPr>
        </p:nvSpPr>
        <p:spPr>
          <a:xfrm>
            <a:off x="2545800" y="82475"/>
            <a:ext cx="405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Zara’s</a:t>
            </a:r>
            <a:r>
              <a:rPr lang="en"/>
              <a:t> Business Functions</a:t>
            </a:r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1088" y="581963"/>
            <a:ext cx="4001818" cy="407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/>
        </p:nvSpPr>
        <p:spPr>
          <a:xfrm>
            <a:off x="3439050" y="4820400"/>
            <a:ext cx="226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Image Source: Equity Research - Inditex</a:t>
            </a:r>
            <a:endParaRPr sz="900"/>
          </a:p>
        </p:txBody>
      </p:sp>
      <p:cxnSp>
        <p:nvCxnSpPr>
          <p:cNvPr id="116" name="Google Shape;116;p19"/>
          <p:cNvCxnSpPr/>
          <p:nvPr/>
        </p:nvCxnSpPr>
        <p:spPr>
          <a:xfrm flipH="1" rot="-10756391">
            <a:off x="5042337" y="1042647"/>
            <a:ext cx="1631831" cy="22364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7" name="Google Shape;117;p19"/>
          <p:cNvSpPr txBox="1"/>
          <p:nvPr/>
        </p:nvSpPr>
        <p:spPr>
          <a:xfrm>
            <a:off x="6695625" y="713750"/>
            <a:ext cx="2073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SALES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Lower Markdowns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High Profitability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Low unsold I</a:t>
            </a:r>
            <a:r>
              <a:rPr lang="en" sz="1200"/>
              <a:t>nventory</a:t>
            </a:r>
            <a:endParaRPr sz="1200"/>
          </a:p>
        </p:txBody>
      </p:sp>
      <p:cxnSp>
        <p:nvCxnSpPr>
          <p:cNvPr id="118" name="Google Shape;118;p19"/>
          <p:cNvCxnSpPr/>
          <p:nvPr/>
        </p:nvCxnSpPr>
        <p:spPr>
          <a:xfrm flipH="1" rot="10800000">
            <a:off x="6111600" y="2175250"/>
            <a:ext cx="901200" cy="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" name="Google Shape;119;p19"/>
          <p:cNvSpPr txBox="1"/>
          <p:nvPr/>
        </p:nvSpPr>
        <p:spPr>
          <a:xfrm>
            <a:off x="7012800" y="1761500"/>
            <a:ext cx="21978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R&amp;D and HR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Fashion Inspired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Hottest Trends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Customer’s need &amp; want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Designers &amp; </a:t>
            </a:r>
            <a:r>
              <a:rPr lang="en" sz="1200"/>
              <a:t>Specialists</a:t>
            </a:r>
            <a:r>
              <a:rPr lang="en" sz="1200"/>
              <a:t> creates continuous seasonal </a:t>
            </a:r>
            <a:r>
              <a:rPr lang="en" sz="1200"/>
              <a:t>product</a:t>
            </a:r>
            <a:r>
              <a:rPr lang="en" sz="1200"/>
              <a:t> </a:t>
            </a:r>
            <a:r>
              <a:rPr lang="en" sz="1200"/>
              <a:t>development</a:t>
            </a:r>
            <a:r>
              <a:rPr lang="en" sz="1200"/>
              <a:t>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Creative teams use variation using fabric and product mix.</a:t>
            </a:r>
            <a:endParaRPr sz="1200"/>
          </a:p>
        </p:txBody>
      </p:sp>
      <p:sp>
        <p:nvSpPr>
          <p:cNvPr id="120" name="Google Shape;120;p19"/>
          <p:cNvSpPr txBox="1"/>
          <p:nvPr/>
        </p:nvSpPr>
        <p:spPr>
          <a:xfrm>
            <a:off x="3960150" y="1671600"/>
            <a:ext cx="1355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Feedback</a:t>
            </a:r>
            <a:endParaRPr sz="12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Value Creation</a:t>
            </a:r>
            <a:endParaRPr sz="1200"/>
          </a:p>
        </p:txBody>
      </p:sp>
      <p:sp>
        <p:nvSpPr>
          <p:cNvPr id="121" name="Google Shape;121;p19"/>
          <p:cNvSpPr/>
          <p:nvPr/>
        </p:nvSpPr>
        <p:spPr>
          <a:xfrm>
            <a:off x="3874624" y="1495450"/>
            <a:ext cx="429640" cy="906375"/>
          </a:xfrm>
          <a:custGeom>
            <a:rect b="b" l="l" r="r" t="t"/>
            <a:pathLst>
              <a:path extrusionOk="0" h="36255" w="13765">
                <a:moveTo>
                  <a:pt x="8036" y="36255"/>
                </a:moveTo>
                <a:cubicBezTo>
                  <a:pt x="6711" y="33260"/>
                  <a:pt x="-872" y="24328"/>
                  <a:pt x="83" y="18285"/>
                </a:cubicBezTo>
                <a:cubicBezTo>
                  <a:pt x="1038" y="12243"/>
                  <a:pt x="11485" y="3048"/>
                  <a:pt x="13765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" name="Google Shape;122;p19"/>
          <p:cNvSpPr/>
          <p:nvPr/>
        </p:nvSpPr>
        <p:spPr>
          <a:xfrm rot="10552339">
            <a:off x="5012471" y="1512936"/>
            <a:ext cx="324587" cy="864329"/>
          </a:xfrm>
          <a:custGeom>
            <a:rect b="b" l="l" r="r" t="t"/>
            <a:pathLst>
              <a:path extrusionOk="0" h="20846" w="10536">
                <a:moveTo>
                  <a:pt x="7817" y="20846"/>
                </a:moveTo>
                <a:cubicBezTo>
                  <a:pt x="6533" y="19033"/>
                  <a:pt x="-340" y="13444"/>
                  <a:pt x="113" y="9970"/>
                </a:cubicBezTo>
                <a:cubicBezTo>
                  <a:pt x="566" y="6496"/>
                  <a:pt x="8799" y="1662"/>
                  <a:pt x="10536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Google Shape;123;p19"/>
          <p:cNvSpPr/>
          <p:nvPr/>
        </p:nvSpPr>
        <p:spPr>
          <a:xfrm rot="-1732871">
            <a:off x="4180421" y="1478904"/>
            <a:ext cx="192549" cy="11909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9"/>
          <p:cNvSpPr/>
          <p:nvPr/>
        </p:nvSpPr>
        <p:spPr>
          <a:xfrm rot="8092428">
            <a:off x="4995799" y="2276501"/>
            <a:ext cx="192616" cy="11921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5" name="Google Shape;125;p19"/>
          <p:cNvCxnSpPr/>
          <p:nvPr/>
        </p:nvCxnSpPr>
        <p:spPr>
          <a:xfrm>
            <a:off x="2151475" y="3330825"/>
            <a:ext cx="1077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" name="Google Shape;126;p19"/>
          <p:cNvCxnSpPr/>
          <p:nvPr/>
        </p:nvCxnSpPr>
        <p:spPr>
          <a:xfrm flipH="1" rot="10800000">
            <a:off x="5924100" y="3946675"/>
            <a:ext cx="901200" cy="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7" name="Google Shape;127;p19"/>
          <p:cNvSpPr txBox="1"/>
          <p:nvPr/>
        </p:nvSpPr>
        <p:spPr>
          <a:xfrm>
            <a:off x="6598200" y="3922450"/>
            <a:ext cx="2073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PROCUREMENT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Raw Materials from 50 different markets.</a:t>
            </a:r>
            <a:endParaRPr sz="1200"/>
          </a:p>
        </p:txBody>
      </p:sp>
      <p:sp>
        <p:nvSpPr>
          <p:cNvPr id="128" name="Google Shape;128;p19"/>
          <p:cNvSpPr txBox="1"/>
          <p:nvPr/>
        </p:nvSpPr>
        <p:spPr>
          <a:xfrm>
            <a:off x="497800" y="3025675"/>
            <a:ext cx="2583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PRODUCTION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Vertically Integrated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Limited outsourcing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50% clothing items manufactured during ongoing season.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Just in time manufacturing.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Mass Production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Low Inventory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cxnSp>
        <p:nvCxnSpPr>
          <p:cNvPr id="129" name="Google Shape;129;p19"/>
          <p:cNvCxnSpPr/>
          <p:nvPr/>
        </p:nvCxnSpPr>
        <p:spPr>
          <a:xfrm flipH="1" rot="10800000">
            <a:off x="1925975" y="1529975"/>
            <a:ext cx="1157700" cy="1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0" name="Google Shape;130;p19"/>
          <p:cNvSpPr txBox="1"/>
          <p:nvPr/>
        </p:nvSpPr>
        <p:spPr>
          <a:xfrm>
            <a:off x="333550" y="1346650"/>
            <a:ext cx="2401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DISTRIBUTION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Strong &amp; Quick Network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Short Lead time (Twice a week)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Small Batches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Within 24 hours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(European Market)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Within 40 Hours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(American &amp; Asian Markets)</a:t>
            </a:r>
            <a:endParaRPr sz="1200"/>
          </a:p>
        </p:txBody>
      </p:sp>
      <p:cxnSp>
        <p:nvCxnSpPr>
          <p:cNvPr id="131" name="Google Shape;131;p19"/>
          <p:cNvCxnSpPr/>
          <p:nvPr/>
        </p:nvCxnSpPr>
        <p:spPr>
          <a:xfrm flipH="1">
            <a:off x="3081500" y="1529900"/>
            <a:ext cx="2100" cy="30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2" name="Google Shape;132;p19"/>
          <p:cNvSpPr txBox="1"/>
          <p:nvPr/>
        </p:nvSpPr>
        <p:spPr>
          <a:xfrm>
            <a:off x="3870150" y="2999925"/>
            <a:ext cx="153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CENTRALIZED</a:t>
            </a:r>
            <a:endParaRPr b="1"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TECHNOLOGY</a:t>
            </a:r>
            <a:endParaRPr b="1"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RFID</a:t>
            </a:r>
            <a:endParaRPr sz="1100"/>
          </a:p>
        </p:txBody>
      </p:sp>
      <p:sp>
        <p:nvSpPr>
          <p:cNvPr id="133" name="Google Shape;133;p19"/>
          <p:cNvSpPr txBox="1"/>
          <p:nvPr/>
        </p:nvSpPr>
        <p:spPr>
          <a:xfrm>
            <a:off x="8342900" y="4743300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Anurag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/>
          <p:nvPr>
            <p:ph idx="1" type="body"/>
          </p:nvPr>
        </p:nvSpPr>
        <p:spPr>
          <a:xfrm>
            <a:off x="311700" y="736400"/>
            <a:ext cx="4260300" cy="38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343">
                <a:solidFill>
                  <a:schemeClr val="dk1"/>
                </a:solidFill>
                <a:highlight>
                  <a:schemeClr val="lt1"/>
                </a:highlight>
              </a:rPr>
              <a:t>Consumer feedback is </a:t>
            </a:r>
            <a:r>
              <a:rPr lang="en" sz="5343">
                <a:solidFill>
                  <a:schemeClr val="dk1"/>
                </a:solidFill>
                <a:highlight>
                  <a:schemeClr val="lt1"/>
                </a:highlight>
              </a:rPr>
              <a:t>received</a:t>
            </a:r>
            <a:r>
              <a:rPr lang="en" sz="5343">
                <a:solidFill>
                  <a:schemeClr val="dk1"/>
                </a:solidFill>
                <a:highlight>
                  <a:schemeClr val="lt1"/>
                </a:highlight>
              </a:rPr>
              <a:t> from the point of sale.</a:t>
            </a:r>
            <a:endParaRPr sz="5343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343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343">
                <a:solidFill>
                  <a:schemeClr val="dk1"/>
                </a:solidFill>
                <a:highlight>
                  <a:schemeClr val="lt1"/>
                </a:highlight>
              </a:rPr>
              <a:t>Designer team’s creativity helps to achieve rapidly changing market demands.</a:t>
            </a:r>
            <a:endParaRPr sz="5343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343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343">
                <a:solidFill>
                  <a:schemeClr val="dk1"/>
                </a:solidFill>
                <a:highlight>
                  <a:schemeClr val="lt1"/>
                </a:highlight>
              </a:rPr>
              <a:t>Use of postponement strategy, modifying the undyed and unprinted raw material to the finished product. </a:t>
            </a:r>
            <a:endParaRPr sz="5343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sz="5343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343">
                <a:solidFill>
                  <a:schemeClr val="dk1"/>
                </a:solidFill>
                <a:highlight>
                  <a:schemeClr val="lt1"/>
                </a:highlight>
              </a:rPr>
              <a:t>Keeping 50% buffer to be produced in middle of the season gives a upper hand to cope up with hot trends and produce just in time at its high tech factories. </a:t>
            </a:r>
            <a:endParaRPr sz="5343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343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343">
                <a:solidFill>
                  <a:schemeClr val="dk1"/>
                </a:solidFill>
                <a:highlight>
                  <a:schemeClr val="lt1"/>
                </a:highlight>
              </a:rPr>
              <a:t>Efficient supply chain and distribution networks helps Zara to ship products at the desired country and store quickly.</a:t>
            </a:r>
            <a:endParaRPr sz="5343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311700" y="181275"/>
            <a:ext cx="434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highlight>
                  <a:schemeClr val="lt1"/>
                </a:highlight>
              </a:rPr>
              <a:t>These are </a:t>
            </a:r>
            <a:r>
              <a:rPr b="1" lang="en" sz="2100">
                <a:solidFill>
                  <a:schemeClr val="dk1"/>
                </a:solidFill>
                <a:highlight>
                  <a:schemeClr val="lt1"/>
                </a:highlight>
              </a:rPr>
              <a:t>important</a:t>
            </a:r>
            <a:r>
              <a:rPr b="1" lang="en" sz="2100">
                <a:solidFill>
                  <a:schemeClr val="dk1"/>
                </a:solidFill>
                <a:highlight>
                  <a:schemeClr val="lt1"/>
                </a:highlight>
              </a:rPr>
              <a:t> because...</a:t>
            </a:r>
            <a:endParaRPr b="1" sz="21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140" name="Google Shape;1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4250" y="249250"/>
            <a:ext cx="1382176" cy="102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 rotWithShape="1">
          <a:blip r:embed="rId4">
            <a:alphaModFix/>
          </a:blip>
          <a:srcRect b="11628" l="9761" r="33516" t="13448"/>
          <a:stretch/>
        </p:blipFill>
        <p:spPr>
          <a:xfrm>
            <a:off x="4894250" y="1671375"/>
            <a:ext cx="1382175" cy="13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 rotWithShape="1">
          <a:blip r:embed="rId5">
            <a:alphaModFix/>
          </a:blip>
          <a:srcRect b="0" l="12198" r="15106" t="8416"/>
          <a:stretch/>
        </p:blipFill>
        <p:spPr>
          <a:xfrm>
            <a:off x="7012875" y="249250"/>
            <a:ext cx="1688076" cy="1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025" y="2649675"/>
            <a:ext cx="2077764" cy="132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/>
          <p:nvPr/>
        </p:nvSpPr>
        <p:spPr>
          <a:xfrm flipH="1" rot="10800000">
            <a:off x="6355750" y="612370"/>
            <a:ext cx="577800" cy="28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0"/>
          <p:cNvSpPr/>
          <p:nvPr/>
        </p:nvSpPr>
        <p:spPr>
          <a:xfrm flipH="1" rot="-5400000">
            <a:off x="7568000" y="2189283"/>
            <a:ext cx="577800" cy="28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0"/>
          <p:cNvPicPr preferRelativeResize="0"/>
          <p:nvPr/>
        </p:nvPicPr>
        <p:blipFill rotWithShape="1">
          <a:blip r:embed="rId7">
            <a:alphaModFix/>
          </a:blip>
          <a:srcRect b="0" l="27330" r="0" t="0"/>
          <a:stretch/>
        </p:blipFill>
        <p:spPr>
          <a:xfrm>
            <a:off x="4850975" y="3713750"/>
            <a:ext cx="1688075" cy="120618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/>
          <p:nvPr/>
        </p:nvSpPr>
        <p:spPr>
          <a:xfrm flipH="1" rot="-2096158">
            <a:off x="6706622" y="4175508"/>
            <a:ext cx="577829" cy="28263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0"/>
          <p:cNvSpPr/>
          <p:nvPr/>
        </p:nvSpPr>
        <p:spPr>
          <a:xfrm rot="-5400000">
            <a:off x="5352538" y="3214020"/>
            <a:ext cx="577800" cy="28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0"/>
          <p:cNvSpPr txBox="1"/>
          <p:nvPr/>
        </p:nvSpPr>
        <p:spPr>
          <a:xfrm>
            <a:off x="8342900" y="4743300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Anurag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/>
          <p:nvPr/>
        </p:nvSpPr>
        <p:spPr>
          <a:xfrm>
            <a:off x="3374800" y="2806425"/>
            <a:ext cx="2400300" cy="2161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1"/>
          <p:cNvSpPr txBox="1"/>
          <p:nvPr>
            <p:ph type="title"/>
          </p:nvPr>
        </p:nvSpPr>
        <p:spPr>
          <a:xfrm>
            <a:off x="162250" y="190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Zara Product Launch Strategy </a:t>
            </a:r>
            <a:endParaRPr/>
          </a:p>
        </p:txBody>
      </p:sp>
      <p:sp>
        <p:nvSpPr>
          <p:cNvPr id="156" name="Google Shape;156;p21"/>
          <p:cNvSpPr/>
          <p:nvPr/>
        </p:nvSpPr>
        <p:spPr>
          <a:xfrm>
            <a:off x="432525" y="1261100"/>
            <a:ext cx="2400300" cy="885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5" y="1306800"/>
            <a:ext cx="719201" cy="769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1"/>
          <p:cNvSpPr txBox="1"/>
          <p:nvPr/>
        </p:nvSpPr>
        <p:spPr>
          <a:xfrm>
            <a:off x="1253775" y="1306800"/>
            <a:ext cx="1579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64084" lvl="0" marL="146304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Work on current season designs parallely</a:t>
            </a:r>
            <a:endParaRPr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164084" lvl="0" marL="146304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Flat </a:t>
            </a:r>
            <a:r>
              <a:rPr lang="en" sz="1000"/>
              <a:t>hierarchy</a:t>
            </a:r>
            <a:r>
              <a:rPr lang="en" sz="1000"/>
              <a:t> of design maestros</a:t>
            </a:r>
            <a:endParaRPr sz="1000"/>
          </a:p>
        </p:txBody>
      </p:sp>
      <p:sp>
        <p:nvSpPr>
          <p:cNvPr id="159" name="Google Shape;159;p21"/>
          <p:cNvSpPr/>
          <p:nvPr/>
        </p:nvSpPr>
        <p:spPr>
          <a:xfrm>
            <a:off x="432525" y="3280400"/>
            <a:ext cx="2400300" cy="1169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1"/>
          <p:cNvSpPr txBox="1"/>
          <p:nvPr/>
        </p:nvSpPr>
        <p:spPr>
          <a:xfrm>
            <a:off x="4338850" y="2921625"/>
            <a:ext cx="13803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09220" lvl="0" marL="9144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Sourcing partners also act as trend spotters in regions like Hong Kong</a:t>
            </a:r>
            <a:br>
              <a:rPr lang="en" sz="1000">
                <a:solidFill>
                  <a:schemeClr val="dk1"/>
                </a:solidFill>
              </a:rPr>
            </a:br>
            <a:endParaRPr sz="1000">
              <a:solidFill>
                <a:schemeClr val="dk1"/>
              </a:solidFill>
            </a:endParaRPr>
          </a:p>
          <a:p>
            <a:pPr indent="-109220" lvl="0" marL="9144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Purchase “undyed” fabric for future use/change in trends</a:t>
            </a:r>
            <a:endParaRPr sz="1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109220" lvl="0" marL="9144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Select a mix of internal and external suppliers for the product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61" name="Google Shape;16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625" y="3325700"/>
            <a:ext cx="719201" cy="107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1253775" y="3325700"/>
            <a:ext cx="15792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64084" lvl="0" marL="146304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Attend trade fairs, fashion shows</a:t>
            </a:r>
            <a:endParaRPr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164084" lvl="0" marL="146304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Leverage</a:t>
            </a:r>
            <a:r>
              <a:rPr lang="en" sz="1000"/>
              <a:t> industry publications, TV, Internet, and film content; trend spotters</a:t>
            </a:r>
            <a:endParaRPr sz="1000"/>
          </a:p>
        </p:txBody>
      </p:sp>
      <p:sp>
        <p:nvSpPr>
          <p:cNvPr id="163" name="Google Shape;163;p21"/>
          <p:cNvSpPr txBox="1"/>
          <p:nvPr/>
        </p:nvSpPr>
        <p:spPr>
          <a:xfrm>
            <a:off x="432525" y="899400"/>
            <a:ext cx="14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Ideation</a:t>
            </a:r>
            <a:endParaRPr sz="1200"/>
          </a:p>
        </p:txBody>
      </p:sp>
      <p:sp>
        <p:nvSpPr>
          <p:cNvPr id="164" name="Google Shape;164;p21"/>
          <p:cNvSpPr txBox="1"/>
          <p:nvPr/>
        </p:nvSpPr>
        <p:spPr>
          <a:xfrm>
            <a:off x="432525" y="2964450"/>
            <a:ext cx="223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Validation/Research</a:t>
            </a:r>
            <a:endParaRPr sz="1200"/>
          </a:p>
        </p:txBody>
      </p:sp>
      <p:sp>
        <p:nvSpPr>
          <p:cNvPr id="165" name="Google Shape;165;p21"/>
          <p:cNvSpPr/>
          <p:nvPr/>
        </p:nvSpPr>
        <p:spPr>
          <a:xfrm>
            <a:off x="3330588" y="1238663"/>
            <a:ext cx="2400300" cy="1169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1"/>
          <p:cNvSpPr txBox="1"/>
          <p:nvPr/>
        </p:nvSpPr>
        <p:spPr>
          <a:xfrm>
            <a:off x="4151838" y="1283963"/>
            <a:ext cx="15792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Consult with product developers, local designers and store owners</a:t>
            </a:r>
            <a:br>
              <a:rPr lang="en" sz="1000"/>
            </a:br>
            <a:endParaRPr sz="1000"/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Select 1/3rd for production</a:t>
            </a:r>
            <a:endParaRPr sz="1000"/>
          </a:p>
        </p:txBody>
      </p:sp>
      <p:sp>
        <p:nvSpPr>
          <p:cNvPr id="167" name="Google Shape;167;p21"/>
          <p:cNvSpPr txBox="1"/>
          <p:nvPr/>
        </p:nvSpPr>
        <p:spPr>
          <a:xfrm>
            <a:off x="3330588" y="922713"/>
            <a:ext cx="189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Selection</a:t>
            </a:r>
            <a:endParaRPr sz="1200"/>
          </a:p>
        </p:txBody>
      </p:sp>
      <p:pic>
        <p:nvPicPr>
          <p:cNvPr id="168" name="Google Shape;168;p21"/>
          <p:cNvPicPr preferRelativeResize="0"/>
          <p:nvPr/>
        </p:nvPicPr>
        <p:blipFill rotWithShape="1">
          <a:blip r:embed="rId5">
            <a:alphaModFix/>
          </a:blip>
          <a:srcRect b="0" l="0" r="55865" t="0"/>
          <a:stretch/>
        </p:blipFill>
        <p:spPr>
          <a:xfrm>
            <a:off x="3431975" y="2933975"/>
            <a:ext cx="836550" cy="16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2688" y="1280638"/>
            <a:ext cx="719200" cy="107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/>
        </p:nvSpPr>
        <p:spPr>
          <a:xfrm>
            <a:off x="3374800" y="2491850"/>
            <a:ext cx="189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Sourcing</a:t>
            </a:r>
            <a:endParaRPr sz="1200"/>
          </a:p>
        </p:txBody>
      </p:sp>
      <p:sp>
        <p:nvSpPr>
          <p:cNvPr id="171" name="Google Shape;171;p21"/>
          <p:cNvSpPr/>
          <p:nvPr/>
        </p:nvSpPr>
        <p:spPr>
          <a:xfrm>
            <a:off x="6343800" y="1240850"/>
            <a:ext cx="2400300" cy="835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1"/>
          <p:cNvSpPr txBox="1"/>
          <p:nvPr/>
        </p:nvSpPr>
        <p:spPr>
          <a:xfrm>
            <a:off x="7165050" y="1286150"/>
            <a:ext cx="157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Allocate to stores based on historical sales, orders received on </a:t>
            </a:r>
            <a:r>
              <a:rPr lang="en" sz="1000">
                <a:solidFill>
                  <a:schemeClr val="dk1"/>
                </a:solidFill>
              </a:rPr>
              <a:t>handheld</a:t>
            </a:r>
            <a:r>
              <a:rPr lang="en" sz="1000">
                <a:solidFill>
                  <a:schemeClr val="dk1"/>
                </a:solidFill>
              </a:rPr>
              <a:t> devices</a:t>
            </a:r>
            <a:endParaRPr sz="1000"/>
          </a:p>
        </p:txBody>
      </p:sp>
      <p:sp>
        <p:nvSpPr>
          <p:cNvPr id="173" name="Google Shape;173;p21"/>
          <p:cNvSpPr txBox="1"/>
          <p:nvPr/>
        </p:nvSpPr>
        <p:spPr>
          <a:xfrm>
            <a:off x="6343800" y="924900"/>
            <a:ext cx="189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Distribution</a:t>
            </a:r>
            <a:endParaRPr sz="1200"/>
          </a:p>
        </p:txBody>
      </p:sp>
      <p:sp>
        <p:nvSpPr>
          <p:cNvPr id="174" name="Google Shape;174;p21"/>
          <p:cNvSpPr/>
          <p:nvPr/>
        </p:nvSpPr>
        <p:spPr>
          <a:xfrm>
            <a:off x="6343725" y="2597700"/>
            <a:ext cx="2400300" cy="2089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1"/>
          <p:cNvSpPr txBox="1"/>
          <p:nvPr/>
        </p:nvSpPr>
        <p:spPr>
          <a:xfrm>
            <a:off x="7501375" y="2743100"/>
            <a:ext cx="1242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Prices determined centrally and are not competitor based</a:t>
            </a:r>
            <a:br>
              <a:rPr lang="en" sz="1000">
                <a:solidFill>
                  <a:schemeClr val="dk1"/>
                </a:solidFill>
              </a:rPr>
            </a:br>
            <a:endParaRPr sz="1000">
              <a:solidFill>
                <a:schemeClr val="dk1"/>
              </a:solidFill>
            </a:endParaRPr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0.3% of revenue - media spend</a:t>
            </a:r>
            <a:br>
              <a:rPr lang="en" sz="1000">
                <a:solidFill>
                  <a:schemeClr val="dk1"/>
                </a:solidFill>
              </a:rPr>
            </a:br>
            <a:endParaRPr sz="1000">
              <a:solidFill>
                <a:schemeClr val="dk1"/>
              </a:solidFill>
            </a:endParaRPr>
          </a:p>
          <a:p>
            <a:pPr indent="-292100" lvl="0" marL="27432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Invest in locations/ storefront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76" name="Google Shape;176;p21"/>
          <p:cNvSpPr txBox="1"/>
          <p:nvPr/>
        </p:nvSpPr>
        <p:spPr>
          <a:xfrm>
            <a:off x="6343725" y="2187050"/>
            <a:ext cx="189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Retailing/Merchandising</a:t>
            </a:r>
            <a:endParaRPr sz="1200"/>
          </a:p>
        </p:txBody>
      </p:sp>
      <p:pic>
        <p:nvPicPr>
          <p:cNvPr id="177" name="Google Shape;177;p21"/>
          <p:cNvPicPr preferRelativeResize="0"/>
          <p:nvPr/>
        </p:nvPicPr>
        <p:blipFill rotWithShape="1">
          <a:blip r:embed="rId7">
            <a:alphaModFix/>
          </a:blip>
          <a:srcRect b="49276" l="38170" r="30718" t="4514"/>
          <a:stretch/>
        </p:blipFill>
        <p:spPr>
          <a:xfrm>
            <a:off x="6384825" y="1280650"/>
            <a:ext cx="719201" cy="71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20825" y="2663000"/>
            <a:ext cx="989075" cy="19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21"/>
          <p:cNvCxnSpPr>
            <a:stCxn id="156" idx="1"/>
            <a:endCxn id="159" idx="1"/>
          </p:cNvCxnSpPr>
          <p:nvPr/>
        </p:nvCxnSpPr>
        <p:spPr>
          <a:xfrm>
            <a:off x="432525" y="1703750"/>
            <a:ext cx="600" cy="2161500"/>
          </a:xfrm>
          <a:prstGeom prst="curvedConnector3">
            <a:avLst>
              <a:gd fmla="val -396875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80" name="Google Shape;180;p21"/>
          <p:cNvCxnSpPr>
            <a:stCxn id="162" idx="3"/>
            <a:endCxn id="165" idx="1"/>
          </p:cNvCxnSpPr>
          <p:nvPr/>
        </p:nvCxnSpPr>
        <p:spPr>
          <a:xfrm flipH="1" rot="10800000">
            <a:off x="2832975" y="1823300"/>
            <a:ext cx="497700" cy="2041200"/>
          </a:xfrm>
          <a:prstGeom prst="curvedConnector3">
            <a:avLst>
              <a:gd fmla="val 49991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81" name="Google Shape;181;p21"/>
          <p:cNvCxnSpPr>
            <a:stCxn id="166" idx="3"/>
          </p:cNvCxnSpPr>
          <p:nvPr/>
        </p:nvCxnSpPr>
        <p:spPr>
          <a:xfrm flipH="1">
            <a:off x="5461638" y="1822763"/>
            <a:ext cx="269400" cy="986100"/>
          </a:xfrm>
          <a:prstGeom prst="curvedConnector4">
            <a:avLst>
              <a:gd fmla="val -88391" name="adj1"/>
              <a:gd fmla="val 77320" name="adj2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82" name="Google Shape;182;p21"/>
          <p:cNvCxnSpPr>
            <a:stCxn id="154" idx="3"/>
            <a:endCxn id="177" idx="1"/>
          </p:cNvCxnSpPr>
          <p:nvPr/>
        </p:nvCxnSpPr>
        <p:spPr>
          <a:xfrm flipH="1" rot="10800000">
            <a:off x="5775100" y="1640475"/>
            <a:ext cx="609600" cy="2246700"/>
          </a:xfrm>
          <a:prstGeom prst="curvedConnector3">
            <a:avLst>
              <a:gd fmla="val 5001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83" name="Google Shape;183;p21"/>
          <p:cNvCxnSpPr>
            <a:stCxn id="172" idx="3"/>
            <a:endCxn id="175" idx="3"/>
          </p:cNvCxnSpPr>
          <p:nvPr/>
        </p:nvCxnSpPr>
        <p:spPr>
          <a:xfrm>
            <a:off x="8744250" y="1593950"/>
            <a:ext cx="600" cy="2072700"/>
          </a:xfrm>
          <a:prstGeom prst="curvedConnector3">
            <a:avLst>
              <a:gd fmla="val 396875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84" name="Google Shape;184;p21"/>
          <p:cNvSpPr/>
          <p:nvPr/>
        </p:nvSpPr>
        <p:spPr>
          <a:xfrm>
            <a:off x="86525" y="2555000"/>
            <a:ext cx="238800" cy="2430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2930813" y="2722400"/>
            <a:ext cx="238800" cy="2430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6" name="Google Shape;186;p21"/>
          <p:cNvSpPr/>
          <p:nvPr/>
        </p:nvSpPr>
        <p:spPr>
          <a:xfrm>
            <a:off x="5817638" y="2194325"/>
            <a:ext cx="238800" cy="2430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7" name="Google Shape;187;p21"/>
          <p:cNvSpPr/>
          <p:nvPr/>
        </p:nvSpPr>
        <p:spPr>
          <a:xfrm>
            <a:off x="5940000" y="2663000"/>
            <a:ext cx="238800" cy="2430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8" name="Google Shape;188;p21"/>
          <p:cNvSpPr/>
          <p:nvPr/>
        </p:nvSpPr>
        <p:spPr>
          <a:xfrm>
            <a:off x="8855400" y="2359450"/>
            <a:ext cx="238800" cy="2430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5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9" name="Google Shape;189;p21"/>
          <p:cNvSpPr txBox="1"/>
          <p:nvPr/>
        </p:nvSpPr>
        <p:spPr>
          <a:xfrm>
            <a:off x="8342900" y="4743300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Yash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